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35.xml" ContentType="application/vnd.openxmlformats-officedocument.presentationml.slide+xml"/>
  <Override PartName="/ppt/slides/slide34.xml" ContentType="application/vnd.openxmlformats-officedocument.presentationml.slide+xml"/>
  <Override PartName="/ppt/slides/slide33.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50.xml" ContentType="application/vnd.openxmlformats-officedocument.presentationml.slide+xml"/>
  <Override PartName="/ppt/slides/slide67.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49.xml" ContentType="application/vnd.openxmlformats-officedocument.presentationml.slide+xml"/>
  <Override PartName="/ppt/slides/slide48.xml" ContentType="application/vnd.openxmlformats-officedocument.presentationml.slide+xml"/>
  <Override PartName="/ppt/slides/slide47.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28.xml" ContentType="application/vnd.openxmlformats-officedocument.presentationml.slide+xml"/>
  <Override PartName="/ppt/slides/slide27.xml" ContentType="application/vnd.openxmlformats-officedocument.presentationml.slide+xml"/>
  <Override PartName="/ppt/slides/slide26.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8.xml" ContentType="application/vnd.openxmlformats-officedocument.presentationml.slide+xml"/>
  <Override PartName="/ppt/slides/slide7.xml" ContentType="application/vnd.openxmlformats-officedocument.presentationml.slide+xml"/>
  <Override PartName="/ppt/slides/slide6.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1.xml" ContentType="application/vnd.openxmlformats-officedocument.presentationml.slide+xml"/>
  <Override PartName="/ppt/slides/slide20.xml" ContentType="application/vnd.openxmlformats-officedocument.presentationml.slide+xml"/>
  <Override PartName="/ppt/slides/slide19.xml" ContentType="application/vnd.openxmlformats-officedocument.presentationml.slide+xml"/>
  <Override PartName="/ppt/slides/slide18.xml" ContentType="application/vnd.openxmlformats-officedocument.presentationml.slide+xml"/>
  <Override PartName="/ppt/slides/slide17.xml" ContentType="application/vnd.openxmlformats-officedocument.presentationml.slide+xml"/>
  <Override PartName="/ppt/slides/slide16.xml" ContentType="application/vnd.openxmlformats-officedocument.presentationml.slide+xml"/>
  <Override PartName="/ppt/slides/slide54.xml" ContentType="application/vnd.openxmlformats-officedocument.presentationml.slide+xml"/>
  <Override PartName="/ppt/slides/slide51.xml" ContentType="application/vnd.openxmlformats-officedocument.presentationml.slide+xml"/>
  <Override PartName="/ppt/slides/slide56.xml" ContentType="application/vnd.openxmlformats-officedocument.presentationml.slide+xml"/>
  <Override PartName="/ppt/slides/slide84.xml" ContentType="application/vnd.openxmlformats-officedocument.presentationml.slide+xml"/>
  <Override PartName="/ppt/slides/slide83.xml" ContentType="application/vnd.openxmlformats-officedocument.presentationml.slide+xml"/>
  <Override PartName="/ppt/slides/slide82.xml" ContentType="application/vnd.openxmlformats-officedocument.presentationml.slide+xml"/>
  <Override PartName="/ppt/slides/slide81.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91.xml" ContentType="application/vnd.openxmlformats-officedocument.presentationml.slide+xml"/>
  <Override PartName="/ppt/slides/slide90.xml" ContentType="application/vnd.openxmlformats-officedocument.presentationml.slide+xml"/>
  <Override PartName="/ppt/slides/slide55.xml" ContentType="application/vnd.openxmlformats-officedocument.presentationml.slide+xml"/>
  <Override PartName="/ppt/slides/slide88.xml" ContentType="application/vnd.openxmlformats-officedocument.presentationml.slide+xml"/>
  <Override PartName="/ppt/slides/slide80.xml" ContentType="application/vnd.openxmlformats-officedocument.presentationml.slide+xml"/>
  <Override PartName="/ppt/slides/slide79.xml" ContentType="application/vnd.openxmlformats-officedocument.presentationml.slide+xml"/>
  <Override PartName="/ppt/slides/slide78.xml" ContentType="application/vnd.openxmlformats-officedocument.presentationml.slide+xml"/>
  <Override PartName="/ppt/slides/slide71.xml" ContentType="application/vnd.openxmlformats-officedocument.presentationml.slide+xml"/>
  <Override PartName="/ppt/slides/slide70.xml" ContentType="application/vnd.openxmlformats-officedocument.presentationml.slide+xml"/>
  <Override PartName="/ppt/slides/slide69.xml" ContentType="application/vnd.openxmlformats-officedocument.presentationml.slide+xml"/>
  <Override PartName="/ppt/slides/slide68.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92.xml" ContentType="application/vnd.openxmlformats-officedocument.presentationml.slide+xml"/>
  <Override PartName="/ppt/slides/slide89.xml" ContentType="application/vnd.openxmlformats-officedocument.presentationml.slide+xml"/>
  <Override PartName="/ppt/slides/slide94.xml" ContentType="application/vnd.openxmlformats-officedocument.presentationml.slide+xml"/>
  <Override PartName="/ppt/slides/slide64.xml" ContentType="application/vnd.openxmlformats-officedocument.presentationml.slide+xml"/>
  <Override PartName="/ppt/slides/slide93.xml" ContentType="application/vnd.openxmlformats-officedocument.presentationml.slide+xml"/>
  <Override PartName="/ppt/slides/slide66.xml" ContentType="application/vnd.openxmlformats-officedocument.presentationml.slide+xml"/>
  <Override PartName="/ppt/slides/slide108.xml" ContentType="application/vnd.openxmlformats-officedocument.presentationml.slide+xml"/>
  <Override PartName="/ppt/slides/slide63.xml" ContentType="application/vnd.openxmlformats-officedocument.presentationml.slide+xml"/>
  <Override PartName="/ppt/slides/slide62.xml" ContentType="application/vnd.openxmlformats-officedocument.presentationml.slide+xml"/>
  <Override PartName="/ppt/slides/slide61.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107.xml" ContentType="application/vnd.openxmlformats-officedocument.presentationml.slide+xml"/>
  <Override PartName="/ppt/slides/slide65.xml" ContentType="application/vnd.openxmlformats-officedocument.presentationml.slide+xml"/>
  <Override PartName="/ppt/slides/slide105.xml" ContentType="application/vnd.openxmlformats-officedocument.presentationml.slide+xml"/>
  <Override PartName="/ppt/slides/slide98.xml" ContentType="application/vnd.openxmlformats-officedocument.presentationml.slide+xml"/>
  <Override PartName="/ppt/slides/slide97.xml" ContentType="application/vnd.openxmlformats-officedocument.presentationml.slide+xml"/>
  <Override PartName="/ppt/slides/slide106.xml" ContentType="application/vnd.openxmlformats-officedocument.presentationml.slide+xml"/>
  <Override PartName="/ppt/slides/slide95.xml" ContentType="application/vnd.openxmlformats-officedocument.presentationml.slide+xml"/>
  <Override PartName="/ppt/slides/slide99.xml" ContentType="application/vnd.openxmlformats-officedocument.presentationml.slide+xml"/>
  <Override PartName="/ppt/slides/slide96.xml" ContentType="application/vnd.openxmlformats-officedocument.presentationml.slide+xml"/>
  <Override PartName="/ppt/slides/slide101.xml" ContentType="application/vnd.openxmlformats-officedocument.presentationml.slide+xml"/>
  <Override PartName="/ppt/slides/slide104.xml" ContentType="application/vnd.openxmlformats-officedocument.presentationml.slide+xml"/>
  <Override PartName="/ppt/slides/slide100.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32.xml" ContentType="application/vnd.openxmlformats-officedocument.presentationml.notesSlide+xml"/>
  <Override PartName="/ppt/notesSlides/notesSlide31.xml" ContentType="application/vnd.openxmlformats-officedocument.presentationml.notesSlide+xml"/>
  <Override PartName="/ppt/notesSlides/notesSlide30.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1.xml" ContentType="application/vnd.openxmlformats-officedocument.presentationml.notesSlide+xml"/>
  <Override PartName="/ppt/notesSlides/notesSlide50.xml" ContentType="application/vnd.openxmlformats-officedocument.presentationml.notesSlide+xml"/>
  <Override PartName="/ppt/notesSlides/notesSlide49.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23.xml" ContentType="application/vnd.openxmlformats-officedocument.presentationml.notesSlide+xml"/>
  <Override PartName="/ppt/notesSlides/notesSlide22.xml" ContentType="application/vnd.openxmlformats-officedocument.presentationml.notesSlide+xml"/>
  <Override PartName="/ppt/notesSlides/notesSlide21.xml" ContentType="application/vnd.openxmlformats-officedocument.presentationml.notesSlid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slideLayouts/slideLayout10.xml" ContentType="application/vnd.openxmlformats-officedocument.presentationml.slideLayout+xml"/>
  <Override PartName="/ppt/slideLayouts/slideLayout9.xml" ContentType="application/vnd.openxmlformats-officedocument.presentationml.slideLayout+xml"/>
  <Override PartName="/ppt/slideLayouts/slideLayout8.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14.xml" ContentType="application/vnd.openxmlformats-officedocument.presentationml.notesSlide+xml"/>
  <Override PartName="/ppt/notesSlides/notesSlide13.xml" ContentType="application/vnd.openxmlformats-officedocument.presentationml.notesSlide+xml"/>
  <Override PartName="/ppt/notesSlides/notesSlide12.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58.xml" ContentType="application/vnd.openxmlformats-officedocument.presentationml.notesSlide+xml"/>
  <Override PartName="/ppt/notesSlides/notesSlide43.xml" ContentType="application/vnd.openxmlformats-officedocument.presentationml.notesSlide+xml"/>
  <Override PartName="/ppt/notesSlides/notesSlide60.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59.xml" ContentType="application/vnd.openxmlformats-officedocument.presentationml.notesSlide+xml"/>
  <Override PartName="/ppt/notesSlides/notesSlide84.xml" ContentType="application/vnd.openxmlformats-officedocument.presentationml.notesSlide+xml"/>
  <Override PartName="/ppt/notesSlides/notesSlide83.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2.xml" ContentType="application/vnd.openxmlformats-officedocument.presentationml.notesSlide+xml"/>
  <Override PartName="/ppt/notesSlides/notesSlide101.xml" ContentType="application/vnd.openxmlformats-officedocument.presentationml.notesSlide+xml"/>
  <Override PartName="/ppt/notesSlides/notesSlide100.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77.xml" ContentType="application/vnd.openxmlformats-officedocument.presentationml.notesSlide+xml"/>
  <Override PartName="/ppt/notesSlides/notesSlide85.xml" ContentType="application/vnd.openxmlformats-officedocument.presentationml.notesSlide+xml"/>
  <Override PartName="/ppt/notesSlides/notesSlide68.xml" ContentType="application/vnd.openxmlformats-officedocument.presentationml.notesSlide+xml"/>
  <Override PartName="/ppt/notesSlides/notesSlide63.xml" ContentType="application/vnd.openxmlformats-officedocument.presentationml.notesSlide+xml"/>
  <Override PartName="/ppt/notesSlides/notesSlide6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67.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72.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66.xml" ContentType="application/vnd.openxmlformats-officedocument.presentationml.notesSlide+xml"/>
  <Override PartName="/ppt/notesSlides/notesSlide75.xml" ContentType="application/vnd.openxmlformats-officedocument.presentationml.notesSlide+xml"/>
  <Override PartName="/ppt/notesSlides/notesSlide61.xml" ContentType="application/vnd.openxmlformats-officedocument.presentationml.notesSlide+xml"/>
  <Override PartName="/ppt/notesSlides/notesSlide76.xml" ContentType="application/vnd.openxmlformats-officedocument.presentationml.notesSlide+xml"/>
  <Override PartName="/ppt/theme/theme2.xml" ContentType="application/vnd.openxmlformats-officedocument.theme+xml"/>
  <Override PartName="/ppt/notesMasters/notesMaster1.xml" ContentType="application/vnd.openxmlformats-officedocument.presentationml.notesMaster+xml"/>
  <Override PartName="/ppt/theme/theme1.xml" ContentType="application/vnd.openxmlformats-officedocument.theme+xml"/>
  <Override PartName="/ppt/viewProps.xml" ContentType="application/vnd.openxmlformats-officedocument.presentationml.viewProps+xml"/>
  <Override PartName="/ppt/tableStyles.xml" ContentType="application/vnd.openxmlformats-officedocument.presentationml.tableStyles+xml"/>
  <Override PartName="/ppt/presProps.xml" ContentType="application/vnd.openxmlformats-officedocument.presentationml.presProps+xml"/>
  <Override PartName="/docProps/core.xml" ContentType="application/vnd.openxmlformats-package.core-properties+xml"/>
  <Override PartName="/docProps/app.xml" ContentType="application/vnd.openxmlformats-officedocument.extended-propertie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3" r:id="rId1"/>
  </p:sldMasterIdLst>
  <p:notesMasterIdLst>
    <p:notesMasterId r:id="rId11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 id="349" r:id="rId95"/>
    <p:sldId id="350" r:id="rId96"/>
    <p:sldId id="351" r:id="rId97"/>
    <p:sldId id="352" r:id="rId98"/>
    <p:sldId id="353" r:id="rId99"/>
    <p:sldId id="354" r:id="rId100"/>
    <p:sldId id="355" r:id="rId101"/>
    <p:sldId id="356" r:id="rId102"/>
    <p:sldId id="357" r:id="rId103"/>
    <p:sldId id="358" r:id="rId104"/>
    <p:sldId id="359" r:id="rId105"/>
    <p:sldId id="360" r:id="rId106"/>
    <p:sldId id="361" r:id="rId107"/>
    <p:sldId id="362" r:id="rId108"/>
    <p:sldId id="363" r:id="rId109"/>
  </p:sldIdLst>
  <p:sldSz cx="9144000" cy="5143500" type="screen16x9"/>
  <p:notesSz cx="6858000" cy="9144000"/>
  <p:embeddedFontLst>
    <p:embeddedFont>
      <p:font typeface="PT Sans Narrow" panose="020B0604020202020204" charset="0"/>
      <p:regular r:id="rId111"/>
      <p:bold r:id="rId112"/>
    </p:embeddedFont>
    <p:embeddedFont>
      <p:font typeface="Inter" panose="020B0604020202020204" charset="0"/>
      <p:regular r:id="rId113"/>
      <p:bold r:id="rId114"/>
    </p:embeddedFont>
    <p:embeddedFont>
      <p:font typeface="Roboto" panose="020B0604020202020204" charset="0"/>
      <p:regular r:id="rId115"/>
      <p:bold r:id="rId116"/>
      <p:italic r:id="rId117"/>
      <p:boldItalic r:id="rId118"/>
    </p:embeddedFont>
    <p:embeddedFont>
      <p:font typeface="Open Sans" panose="020B0604020202020204" charset="0"/>
      <p:regular r:id="rId119"/>
      <p:bold r:id="rId120"/>
      <p:italic r:id="rId121"/>
      <p:boldItalic r:id="rId122"/>
    </p:embeddedFont>
    <p:embeddedFont>
      <p:font typeface="Garamond" panose="02020404030301010803" pitchFamily="18" charset="0"/>
      <p:regular r:id="rId123"/>
      <p:bold r:id="rId124"/>
      <p:italic r:id="rId12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AB51991-02DF-417A-AF54-E39F8F81131B}">
  <a:tblStyle styleId="{1AB51991-02DF-417A-AF54-E39F8F81131B}"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9FFB2A5A-D76F-4EBD-B2AA-D49789450BFB}" styleName="Table_1">
    <a:wholeTbl>
      <a:tcTxStyle b="off" i="off">
        <a:font>
          <a:latin typeface="Garamond"/>
          <a:ea typeface="Garamond"/>
          <a:cs typeface="Garamond"/>
        </a:font>
        <a:schemeClr val="dk1"/>
      </a:tcTxStyle>
      <a:tcStyle>
        <a:tcBdr>
          <a:left>
            <a:ln w="12700" cap="flat" cmpd="sng">
              <a:solidFill>
                <a:schemeClr val="dk1"/>
              </a:solidFill>
              <a:prstDash val="solid"/>
              <a:round/>
              <a:headEnd type="none" w="sm" len="sm"/>
              <a:tailEnd type="none" w="sm" len="sm"/>
            </a:ln>
          </a:left>
          <a:right>
            <a:ln w="12700" cap="flat" cmpd="sng">
              <a:solidFill>
                <a:schemeClr val="dk1"/>
              </a:solidFill>
              <a:prstDash val="solid"/>
              <a:round/>
              <a:headEnd type="none" w="sm" len="sm"/>
              <a:tailEnd type="none" w="sm" len="sm"/>
            </a:ln>
          </a:right>
          <a:top>
            <a:ln w="12700" cap="flat" cmpd="sng">
              <a:solidFill>
                <a:schemeClr val="dk1"/>
              </a:solidFill>
              <a:prstDash val="solid"/>
              <a:round/>
              <a:headEnd type="none" w="sm" len="sm"/>
              <a:tailEnd type="none" w="sm" len="sm"/>
            </a:ln>
          </a:top>
          <a:bottom>
            <a:ln w="12700" cap="flat" cmpd="sng">
              <a:solidFill>
                <a:schemeClr val="dk1"/>
              </a:solidFill>
              <a:prstDash val="solid"/>
              <a:round/>
              <a:headEnd type="none" w="sm" len="sm"/>
              <a:tailEnd type="none" w="sm" len="sm"/>
            </a:ln>
          </a:bottom>
          <a:insideH>
            <a:ln w="12700" cap="flat" cmpd="sng">
              <a:solidFill>
                <a:schemeClr val="dk1"/>
              </a:solidFill>
              <a:prstDash val="solid"/>
              <a:round/>
              <a:headEnd type="none" w="sm" len="sm"/>
              <a:tailEnd type="none" w="sm" len="sm"/>
            </a:ln>
          </a:insideH>
          <a:insideV>
            <a:ln w="12700" cap="flat" cmpd="sng">
              <a:solidFill>
                <a:schemeClr val="dk1"/>
              </a:solidFill>
              <a:prstDash val="solid"/>
              <a:round/>
              <a:headEnd type="none" w="sm" len="sm"/>
              <a:tailEnd type="none" w="sm" len="sm"/>
            </a:ln>
          </a:insideV>
        </a:tcBdr>
        <a:fill>
          <a:solidFill>
            <a:srgbClr val="FFFFFF">
              <a:alpha val="0"/>
            </a:srgbClr>
          </a:solidFill>
        </a:fill>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083B8603-B9A5-402D-9FC6-7CC0E11162FC}" styleName="Table_2">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44" d="100"/>
          <a:sy n="144" d="100"/>
        </p:scale>
        <p:origin x="654" y="11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font" Target="fonts/font7.fntdata"/><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font" Target="fonts/font2.fntdata"/><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font" Target="fonts/font13.fntdata"/><Relationship Id="rId128" Type="http://schemas.openxmlformats.org/officeDocument/2006/relationships/theme" Target="theme/theme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font" Target="fonts/font3.fntdata"/><Relationship Id="rId118" Type="http://schemas.openxmlformats.org/officeDocument/2006/relationships/font" Target="fonts/font8.fntdata"/><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font" Target="fonts/font14.fntdata"/><Relationship Id="rId129" Type="http://schemas.openxmlformats.org/officeDocument/2006/relationships/tableStyles" Target="tableStyle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font" Target="fonts/font4.fntdata"/><Relationship Id="rId119" Type="http://schemas.openxmlformats.org/officeDocument/2006/relationships/font" Target="fonts/font9.fntdata"/><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customXml" Target="../customXml/item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font" Target="fonts/font10.fntdata"/><Relationship Id="rId125" Type="http://schemas.openxmlformats.org/officeDocument/2006/relationships/font" Target="fonts/font15.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notesMaster" Target="notesMasters/notesMaster1.xml"/><Relationship Id="rId115" Type="http://schemas.openxmlformats.org/officeDocument/2006/relationships/font" Target="fonts/font5.fntdata"/><Relationship Id="rId131" Type="http://schemas.openxmlformats.org/officeDocument/2006/relationships/customXml" Target="../customXml/item2.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font" Target="fonts/font11.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font" Target="fonts/font6.fntdata"/><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font" Target="fonts/font1.fntdata"/><Relationship Id="rId132" Type="http://schemas.openxmlformats.org/officeDocument/2006/relationships/customXml" Target="../customXml/item3.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font" Target="fonts/font12.fntdata"/><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1dd4c01da8c_0_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1dd4c01da8c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Google Shape;663;g21e90b748a9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4" name="Google Shape;664;g21e90b748a9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9"/>
        <p:cNvGrpSpPr/>
        <p:nvPr/>
      </p:nvGrpSpPr>
      <p:grpSpPr>
        <a:xfrm>
          <a:off x="0" y="0"/>
          <a:ext cx="0" cy="0"/>
          <a:chOff x="0" y="0"/>
          <a:chExt cx="0" cy="0"/>
        </a:xfrm>
      </p:grpSpPr>
      <p:sp>
        <p:nvSpPr>
          <p:cNvPr id="670" name="Google Shape;670;g21da8ff8632_0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1" name="Google Shape;671;g21da8ff8632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6"/>
        <p:cNvGrpSpPr/>
        <p:nvPr/>
      </p:nvGrpSpPr>
      <p:grpSpPr>
        <a:xfrm>
          <a:off x="0" y="0"/>
          <a:ext cx="0" cy="0"/>
          <a:chOff x="0" y="0"/>
          <a:chExt cx="0" cy="0"/>
        </a:xfrm>
      </p:grpSpPr>
      <p:sp>
        <p:nvSpPr>
          <p:cNvPr id="677" name="Google Shape;677;g21da8ff8632_0_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8" name="Google Shape;678;g21da8ff8632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p:cNvGrpSpPr/>
        <p:nvPr/>
      </p:nvGrpSpPr>
      <p:grpSpPr>
        <a:xfrm>
          <a:off x="0" y="0"/>
          <a:ext cx="0" cy="0"/>
          <a:chOff x="0" y="0"/>
          <a:chExt cx="0" cy="0"/>
        </a:xfrm>
      </p:grpSpPr>
      <p:sp>
        <p:nvSpPr>
          <p:cNvPr id="684" name="Google Shape;684;g21da8ff8632_0_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5" name="Google Shape;685;g21da8ff8632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0"/>
        <p:cNvGrpSpPr/>
        <p:nvPr/>
      </p:nvGrpSpPr>
      <p:grpSpPr>
        <a:xfrm>
          <a:off x="0" y="0"/>
          <a:ext cx="0" cy="0"/>
          <a:chOff x="0" y="0"/>
          <a:chExt cx="0" cy="0"/>
        </a:xfrm>
      </p:grpSpPr>
      <p:sp>
        <p:nvSpPr>
          <p:cNvPr id="691" name="Google Shape;691;g21da8ff8632_0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2" name="Google Shape;692;g21da8ff8632_0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7"/>
        <p:cNvGrpSpPr/>
        <p:nvPr/>
      </p:nvGrpSpPr>
      <p:grpSpPr>
        <a:xfrm>
          <a:off x="0" y="0"/>
          <a:ext cx="0" cy="0"/>
          <a:chOff x="0" y="0"/>
          <a:chExt cx="0" cy="0"/>
        </a:xfrm>
      </p:grpSpPr>
      <p:sp>
        <p:nvSpPr>
          <p:cNvPr id="698" name="Google Shape;698;g21da8ff8632_0_10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9" name="Google Shape;699;g21da8ff8632_0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3"/>
        <p:cNvGrpSpPr/>
        <p:nvPr/>
      </p:nvGrpSpPr>
      <p:grpSpPr>
        <a:xfrm>
          <a:off x="0" y="0"/>
          <a:ext cx="0" cy="0"/>
          <a:chOff x="0" y="0"/>
          <a:chExt cx="0" cy="0"/>
        </a:xfrm>
      </p:grpSpPr>
      <p:sp>
        <p:nvSpPr>
          <p:cNvPr id="704" name="Google Shape;704;g1f99ac4b4cf_0_8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05" name="Google Shape;705;g1f99ac4b4cf_0_81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0"/>
        <p:cNvGrpSpPr/>
        <p:nvPr/>
      </p:nvGrpSpPr>
      <p:grpSpPr>
        <a:xfrm>
          <a:off x="0" y="0"/>
          <a:ext cx="0" cy="0"/>
          <a:chOff x="0" y="0"/>
          <a:chExt cx="0" cy="0"/>
        </a:xfrm>
      </p:grpSpPr>
      <p:sp>
        <p:nvSpPr>
          <p:cNvPr id="711" name="Google Shape;711;g21da8ff8632_0_1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2" name="Google Shape;712;g21da8ff8632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6"/>
        <p:cNvGrpSpPr/>
        <p:nvPr/>
      </p:nvGrpSpPr>
      <p:grpSpPr>
        <a:xfrm>
          <a:off x="0" y="0"/>
          <a:ext cx="0" cy="0"/>
          <a:chOff x="0" y="0"/>
          <a:chExt cx="0" cy="0"/>
        </a:xfrm>
      </p:grpSpPr>
      <p:sp>
        <p:nvSpPr>
          <p:cNvPr id="717" name="Google Shape;717;g21da8ff8632_0_1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8" name="Google Shape;718;g21da8ff8632_0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1dd4c01da8c_0_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1dd4c01da8c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1dd4c01da8c_0_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1dd4c01da8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1dd4c01da8c_0_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 name="Google Shape;164;g1dd4c01da8c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1dd4c01da8c_0_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 name="Google Shape;171;g1dd4c01da8c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210a8aeba86_0_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 name="Google Shape;178;g210a8aeba86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1f711bb738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g1f711bb738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242902a897f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242902a897f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243dfcb9112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243dfcb911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f711bb738c_0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g1f711bb738c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242267f9995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242267f999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1f711bb738c_0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 name="Google Shape;206;g1f711bb738c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217908f3ac6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217908f3ac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1f95b303bd8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1f95b303bd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2ba6c6a6337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2ba6c6a633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210a8aeba86_0_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210a8aeba86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1f95b303bd8_0_4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 name="Google Shape;236;g1f95b303bd8_0_4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210a8aeba86_0_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 name="Google Shape;241;g210a8aeba86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1f95b303bd8_0_1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9" name="Google Shape;249;g1f95b303bd8_0_18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1f95b303bd8_0_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4" name="Google Shape;254;g1f95b303bd8_0_18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1f95b303bd8_0_3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9" name="Google Shape;259;g1f95b303bd8_0_33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20c9776a924_0_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20c9776a924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2440dbb0dda_0_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 name="Google Shape;266;g2440dbb0dda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1f95b303bd8_0_1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2" name="Google Shape;272;g1f95b303bd8_0_18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1f95b303bd8_0_1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7" name="Google Shape;277;g1f95b303bd8_0_19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217908f3ac6_0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217908f3ac6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217908f3ac6_0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 name="Google Shape;288;g217908f3ac6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245209a8c0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3" name="Google Shape;293;g245209a8c02_0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245209a8c02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8" name="Google Shape;298;g245209a8c02_0_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245209a8c02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3" name="Google Shape;303;g245209a8c02_0_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g2ba6c6a6337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9" name="Google Shape;309;g2ba6c6a6337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2440dbb0dda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 name="Google Shape;315;g2440dbb0dd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1dd3f589a94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1dd3f589a9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1f95b303bd8_0_1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1f95b303bd8_0_1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1f95b303bd8_0_1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1f95b303bd8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1f95b303bd8_0_1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1f95b303bd8_0_1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1f95b303bd8_0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1f95b303bd8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g210a8aeba86_0_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4" name="Google Shape;344;g210a8aeba86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g2177dac311e_0_1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0" name="Google Shape;350;g2177dac311e_0_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g210a8aeba86_0_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6" name="Google Shape;356;g210a8aeba86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g210a8aeba86_0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2" name="Google Shape;362;g210a8aeba86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g210a8aeba86_0_1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8" name="Google Shape;368;g210a8aeba86_0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28260abc5dd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4" name="Google Shape;374;g28260abc5d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242267f9995_0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 name="Google Shape;117;g242267f9995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g210a8aeba86_0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9" name="Google Shape;379;g210a8aeba86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g2177dac311e_0_1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7" name="Google Shape;387;g2177dac311e_0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2177dac311e_0_2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g2177dac311e_0_2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2177dac311e_0_1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2177dac311e_0_1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2177dac311e_0_1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4" name="Google Shape;404;g2177dac311e_0_1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g2177dac311e_0_1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0" name="Google Shape;410;g2177dac311e_0_1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g2177dac311e_0_19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 name="Google Shape;415;g2177dac311e_0_1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g1f99ac4b4cf_0_6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20" name="Google Shape;420;g1f99ac4b4cf_0_65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1f99ac4b4cf_0_6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25" name="Google Shape;425;g1f99ac4b4cf_0_66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Google Shape;430;g1f99ac4b4cf_0_6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31" name="Google Shape;431;g1f99ac4b4cf_0_67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242902a897f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242902a897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Google Shape;435;g2479500a076_2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36" name="Google Shape;436;g2479500a076_2_1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g2479500a076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2" name="Google Shape;442;g2479500a076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2479500a076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48" name="Google Shape;448;g2479500a076_0_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Google Shape;452;g2479500a076_2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53" name="Google Shape;453;g2479500a076_2_1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
        <p:cNvGrpSpPr/>
        <p:nvPr/>
      </p:nvGrpSpPr>
      <p:grpSpPr>
        <a:xfrm>
          <a:off x="0" y="0"/>
          <a:ext cx="0" cy="0"/>
          <a:chOff x="0" y="0"/>
          <a:chExt cx="0" cy="0"/>
        </a:xfrm>
      </p:grpSpPr>
      <p:sp>
        <p:nvSpPr>
          <p:cNvPr id="458" name="Google Shape;458;g2479500a076_2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9" name="Google Shape;459;g2479500a076_2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
        <p:cNvGrpSpPr/>
        <p:nvPr/>
      </p:nvGrpSpPr>
      <p:grpSpPr>
        <a:xfrm>
          <a:off x="0" y="0"/>
          <a:ext cx="0" cy="0"/>
          <a:chOff x="0" y="0"/>
          <a:chExt cx="0" cy="0"/>
        </a:xfrm>
      </p:grpSpPr>
      <p:sp>
        <p:nvSpPr>
          <p:cNvPr id="464" name="Google Shape;464;g21ddf687ed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65" name="Google Shape;465;g21ddf687ed2_0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Google Shape;469;g28260abc5dd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70" name="Google Shape;470;g28260abc5dd_0_1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28260abc5dd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28260abc5dd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9"/>
        <p:cNvGrpSpPr/>
        <p:nvPr/>
      </p:nvGrpSpPr>
      <p:grpSpPr>
        <a:xfrm>
          <a:off x="0" y="0"/>
          <a:ext cx="0" cy="0"/>
          <a:chOff x="0" y="0"/>
          <a:chExt cx="0" cy="0"/>
        </a:xfrm>
      </p:grpSpPr>
      <p:sp>
        <p:nvSpPr>
          <p:cNvPr id="480" name="Google Shape;480;g2479500a076_2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81" name="Google Shape;481;g2479500a076_2_2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2479500a076_2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86" name="Google Shape;486;g2479500a076_2_2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269264a1c7f_0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269264a1c7f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Google Shape;490;g2479500a076_2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1" name="Google Shape;491;g2479500a076_2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p:cNvGrpSpPr/>
        <p:nvPr/>
      </p:nvGrpSpPr>
      <p:grpSpPr>
        <a:xfrm>
          <a:off x="0" y="0"/>
          <a:ext cx="0" cy="0"/>
          <a:chOff x="0" y="0"/>
          <a:chExt cx="0" cy="0"/>
        </a:xfrm>
      </p:grpSpPr>
      <p:sp>
        <p:nvSpPr>
          <p:cNvPr id="496" name="Google Shape;496;g2479500a076_2_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7" name="Google Shape;497;g2479500a076_2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1"/>
        <p:cNvGrpSpPr/>
        <p:nvPr/>
      </p:nvGrpSpPr>
      <p:grpSpPr>
        <a:xfrm>
          <a:off x="0" y="0"/>
          <a:ext cx="0" cy="0"/>
          <a:chOff x="0" y="0"/>
          <a:chExt cx="0" cy="0"/>
        </a:xfrm>
      </p:grpSpPr>
      <p:sp>
        <p:nvSpPr>
          <p:cNvPr id="502" name="Google Shape;502;g2479500a076_2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03" name="Google Shape;503;g2479500a076_2_3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
        <p:cNvGrpSpPr/>
        <p:nvPr/>
      </p:nvGrpSpPr>
      <p:grpSpPr>
        <a:xfrm>
          <a:off x="0" y="0"/>
          <a:ext cx="0" cy="0"/>
          <a:chOff x="0" y="0"/>
          <a:chExt cx="0" cy="0"/>
        </a:xfrm>
      </p:grpSpPr>
      <p:sp>
        <p:nvSpPr>
          <p:cNvPr id="507" name="Google Shape;507;g1f99ac4b4cf_0_6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08" name="Google Shape;508;g1f99ac4b4cf_0_68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
        <p:cNvGrpSpPr/>
        <p:nvPr/>
      </p:nvGrpSpPr>
      <p:grpSpPr>
        <a:xfrm>
          <a:off x="0" y="0"/>
          <a:ext cx="0" cy="0"/>
          <a:chOff x="0" y="0"/>
          <a:chExt cx="0" cy="0"/>
        </a:xfrm>
      </p:grpSpPr>
      <p:sp>
        <p:nvSpPr>
          <p:cNvPr id="512" name="Google Shape;512;g1f99ac4b4cf_0_6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13" name="Google Shape;513;g1f99ac4b4cf_0_68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6"/>
        <p:cNvGrpSpPr/>
        <p:nvPr/>
      </p:nvGrpSpPr>
      <p:grpSpPr>
        <a:xfrm>
          <a:off x="0" y="0"/>
          <a:ext cx="0" cy="0"/>
          <a:chOff x="0" y="0"/>
          <a:chExt cx="0" cy="0"/>
        </a:xfrm>
      </p:grpSpPr>
      <p:sp>
        <p:nvSpPr>
          <p:cNvPr id="517" name="Google Shape;517;g1f99ac4b4cf_0_6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18" name="Google Shape;518;g1f99ac4b4cf_0_68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p:cNvGrpSpPr/>
        <p:nvPr/>
      </p:nvGrpSpPr>
      <p:grpSpPr>
        <a:xfrm>
          <a:off x="0" y="0"/>
          <a:ext cx="0" cy="0"/>
          <a:chOff x="0" y="0"/>
          <a:chExt cx="0" cy="0"/>
        </a:xfrm>
      </p:grpSpPr>
      <p:sp>
        <p:nvSpPr>
          <p:cNvPr id="522" name="Google Shape;522;g1f99ac4b4cf_0_6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23" name="Google Shape;523;g1f99ac4b4cf_0_69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p:cNvGrpSpPr/>
        <p:nvPr/>
      </p:nvGrpSpPr>
      <p:grpSpPr>
        <a:xfrm>
          <a:off x="0" y="0"/>
          <a:ext cx="0" cy="0"/>
          <a:chOff x="0" y="0"/>
          <a:chExt cx="0" cy="0"/>
        </a:xfrm>
      </p:grpSpPr>
      <p:sp>
        <p:nvSpPr>
          <p:cNvPr id="528" name="Google Shape;528;g1f99ac4b4cf_0_6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29" name="Google Shape;529;g1f99ac4b4cf_0_69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3"/>
        <p:cNvGrpSpPr/>
        <p:nvPr/>
      </p:nvGrpSpPr>
      <p:grpSpPr>
        <a:xfrm>
          <a:off x="0" y="0"/>
          <a:ext cx="0" cy="0"/>
          <a:chOff x="0" y="0"/>
          <a:chExt cx="0" cy="0"/>
        </a:xfrm>
      </p:grpSpPr>
      <p:sp>
        <p:nvSpPr>
          <p:cNvPr id="534" name="Google Shape;534;g1f99ac4b4cf_0_7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35" name="Google Shape;535;g1f99ac4b4cf_0_70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Google Shape;539;g1f99ac4b4cf_0_7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40" name="Google Shape;540;g1f99ac4b4cf_0_70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1dd3f589a94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1dd3f589a9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Google Shape;544;g26a835f89bf_0_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5" name="Google Shape;545;g26a835f89bf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
        <p:cNvGrpSpPr/>
        <p:nvPr/>
      </p:nvGrpSpPr>
      <p:grpSpPr>
        <a:xfrm>
          <a:off x="0" y="0"/>
          <a:ext cx="0" cy="0"/>
          <a:chOff x="0" y="0"/>
          <a:chExt cx="0" cy="0"/>
        </a:xfrm>
      </p:grpSpPr>
      <p:sp>
        <p:nvSpPr>
          <p:cNvPr id="551" name="Google Shape;551;g26a835f89bf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2" name="Google Shape;552;g26a835f89bf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7"/>
        <p:cNvGrpSpPr/>
        <p:nvPr/>
      </p:nvGrpSpPr>
      <p:grpSpPr>
        <a:xfrm>
          <a:off x="0" y="0"/>
          <a:ext cx="0" cy="0"/>
          <a:chOff x="0" y="0"/>
          <a:chExt cx="0" cy="0"/>
        </a:xfrm>
      </p:grpSpPr>
      <p:sp>
        <p:nvSpPr>
          <p:cNvPr id="558" name="Google Shape;558;g1f99ac4b4cf_0_7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59" name="Google Shape;559;g1f99ac4b4cf_0_71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3"/>
        <p:cNvGrpSpPr/>
        <p:nvPr/>
      </p:nvGrpSpPr>
      <p:grpSpPr>
        <a:xfrm>
          <a:off x="0" y="0"/>
          <a:ext cx="0" cy="0"/>
          <a:chOff x="0" y="0"/>
          <a:chExt cx="0" cy="0"/>
        </a:xfrm>
      </p:grpSpPr>
      <p:sp>
        <p:nvSpPr>
          <p:cNvPr id="564" name="Google Shape;564;g1f99ac4b4cf_0_7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65" name="Google Shape;565;g1f99ac4b4cf_0_72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9"/>
        <p:cNvGrpSpPr/>
        <p:nvPr/>
      </p:nvGrpSpPr>
      <p:grpSpPr>
        <a:xfrm>
          <a:off x="0" y="0"/>
          <a:ext cx="0" cy="0"/>
          <a:chOff x="0" y="0"/>
          <a:chExt cx="0" cy="0"/>
        </a:xfrm>
      </p:grpSpPr>
      <p:sp>
        <p:nvSpPr>
          <p:cNvPr id="570" name="Google Shape;570;g1f99ac4b4cf_0_7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71" name="Google Shape;571;g1f99ac4b4cf_0_72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Google Shape;576;g1f99ac4b4cf_0_7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77" name="Google Shape;577;g1f99ac4b4cf_0_73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1"/>
        <p:cNvGrpSpPr/>
        <p:nvPr/>
      </p:nvGrpSpPr>
      <p:grpSpPr>
        <a:xfrm>
          <a:off x="0" y="0"/>
          <a:ext cx="0" cy="0"/>
          <a:chOff x="0" y="0"/>
          <a:chExt cx="0" cy="0"/>
        </a:xfrm>
      </p:grpSpPr>
      <p:sp>
        <p:nvSpPr>
          <p:cNvPr id="582" name="Google Shape;582;g1f99ac4b4cf_0_7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83" name="Google Shape;583;g1f99ac4b4cf_0_73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Google Shape;588;g1f99ac4b4cf_0_7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89" name="Google Shape;589;g1f99ac4b4cf_0_74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2"/>
        <p:cNvGrpSpPr/>
        <p:nvPr/>
      </p:nvGrpSpPr>
      <p:grpSpPr>
        <a:xfrm>
          <a:off x="0" y="0"/>
          <a:ext cx="0" cy="0"/>
          <a:chOff x="0" y="0"/>
          <a:chExt cx="0" cy="0"/>
        </a:xfrm>
      </p:grpSpPr>
      <p:sp>
        <p:nvSpPr>
          <p:cNvPr id="593" name="Google Shape;593;g1f99ac4b4cf_0_7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94" name="Google Shape;594;g1f99ac4b4cf_0_74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7"/>
        <p:cNvGrpSpPr/>
        <p:nvPr/>
      </p:nvGrpSpPr>
      <p:grpSpPr>
        <a:xfrm>
          <a:off x="0" y="0"/>
          <a:ext cx="0" cy="0"/>
          <a:chOff x="0" y="0"/>
          <a:chExt cx="0" cy="0"/>
        </a:xfrm>
      </p:grpSpPr>
      <p:sp>
        <p:nvSpPr>
          <p:cNvPr id="598" name="Google Shape;598;g21da8ff8632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9" name="Google Shape;599;g21da8ff863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1dd3f589a9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1dd3f589a9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3"/>
        <p:cNvGrpSpPr/>
        <p:nvPr/>
      </p:nvGrpSpPr>
      <p:grpSpPr>
        <a:xfrm>
          <a:off x="0" y="0"/>
          <a:ext cx="0" cy="0"/>
          <a:chOff x="0" y="0"/>
          <a:chExt cx="0" cy="0"/>
        </a:xfrm>
      </p:grpSpPr>
      <p:sp>
        <p:nvSpPr>
          <p:cNvPr id="604" name="Google Shape;604;g21da8ff8632_0_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5" name="Google Shape;605;g21da8ff8632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9"/>
        <p:cNvGrpSpPr/>
        <p:nvPr/>
      </p:nvGrpSpPr>
      <p:grpSpPr>
        <a:xfrm>
          <a:off x="0" y="0"/>
          <a:ext cx="0" cy="0"/>
          <a:chOff x="0" y="0"/>
          <a:chExt cx="0" cy="0"/>
        </a:xfrm>
      </p:grpSpPr>
      <p:sp>
        <p:nvSpPr>
          <p:cNvPr id="610" name="Google Shape;610;g21da8ff8632_0_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1" name="Google Shape;611;g21da8ff8632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5"/>
        <p:cNvGrpSpPr/>
        <p:nvPr/>
      </p:nvGrpSpPr>
      <p:grpSpPr>
        <a:xfrm>
          <a:off x="0" y="0"/>
          <a:ext cx="0" cy="0"/>
          <a:chOff x="0" y="0"/>
          <a:chExt cx="0" cy="0"/>
        </a:xfrm>
      </p:grpSpPr>
      <p:sp>
        <p:nvSpPr>
          <p:cNvPr id="616" name="Google Shape;616;g21da8ff8632_0_1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7" name="Google Shape;617;g21da8ff8632_0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1"/>
        <p:cNvGrpSpPr/>
        <p:nvPr/>
      </p:nvGrpSpPr>
      <p:grpSpPr>
        <a:xfrm>
          <a:off x="0" y="0"/>
          <a:ext cx="0" cy="0"/>
          <a:chOff x="0" y="0"/>
          <a:chExt cx="0" cy="0"/>
        </a:xfrm>
      </p:grpSpPr>
      <p:sp>
        <p:nvSpPr>
          <p:cNvPr id="622" name="Google Shape;622;g21da8ff8632_0_1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3" name="Google Shape;623;g21da8ff8632_0_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6"/>
        <p:cNvGrpSpPr/>
        <p:nvPr/>
      </p:nvGrpSpPr>
      <p:grpSpPr>
        <a:xfrm>
          <a:off x="0" y="0"/>
          <a:ext cx="0" cy="0"/>
          <a:chOff x="0" y="0"/>
          <a:chExt cx="0" cy="0"/>
        </a:xfrm>
      </p:grpSpPr>
      <p:sp>
        <p:nvSpPr>
          <p:cNvPr id="627" name="Google Shape;627;g21da8ff8632_0_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8" name="Google Shape;628;g21da8ff8632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2"/>
        <p:cNvGrpSpPr/>
        <p:nvPr/>
      </p:nvGrpSpPr>
      <p:grpSpPr>
        <a:xfrm>
          <a:off x="0" y="0"/>
          <a:ext cx="0" cy="0"/>
          <a:chOff x="0" y="0"/>
          <a:chExt cx="0" cy="0"/>
        </a:xfrm>
      </p:grpSpPr>
      <p:sp>
        <p:nvSpPr>
          <p:cNvPr id="633" name="Google Shape;633;g21e90b748a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4" name="Google Shape;634;g21e90b748a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8"/>
        <p:cNvGrpSpPr/>
        <p:nvPr/>
      </p:nvGrpSpPr>
      <p:grpSpPr>
        <a:xfrm>
          <a:off x="0" y="0"/>
          <a:ext cx="0" cy="0"/>
          <a:chOff x="0" y="0"/>
          <a:chExt cx="0" cy="0"/>
        </a:xfrm>
      </p:grpSpPr>
      <p:sp>
        <p:nvSpPr>
          <p:cNvPr id="639" name="Google Shape;639;g289e9f9950e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0" name="Google Shape;640;g289e9f9950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4"/>
        <p:cNvGrpSpPr/>
        <p:nvPr/>
      </p:nvGrpSpPr>
      <p:grpSpPr>
        <a:xfrm>
          <a:off x="0" y="0"/>
          <a:ext cx="0" cy="0"/>
          <a:chOff x="0" y="0"/>
          <a:chExt cx="0" cy="0"/>
        </a:xfrm>
      </p:grpSpPr>
      <p:sp>
        <p:nvSpPr>
          <p:cNvPr id="645" name="Google Shape;645;g289e9f9950e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6" name="Google Shape;646;g289e9f9950e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0"/>
        <p:cNvGrpSpPr/>
        <p:nvPr/>
      </p:nvGrpSpPr>
      <p:grpSpPr>
        <a:xfrm>
          <a:off x="0" y="0"/>
          <a:ext cx="0" cy="0"/>
          <a:chOff x="0" y="0"/>
          <a:chExt cx="0" cy="0"/>
        </a:xfrm>
      </p:grpSpPr>
      <p:sp>
        <p:nvSpPr>
          <p:cNvPr id="651" name="Google Shape;651;g21da8ff8632_0_1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2" name="Google Shape;652;g21da8ff8632_0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6"/>
        <p:cNvGrpSpPr/>
        <p:nvPr/>
      </p:nvGrpSpPr>
      <p:grpSpPr>
        <a:xfrm>
          <a:off x="0" y="0"/>
          <a:ext cx="0" cy="0"/>
          <a:chOff x="0" y="0"/>
          <a:chExt cx="0" cy="0"/>
        </a:xfrm>
      </p:grpSpPr>
      <p:sp>
        <p:nvSpPr>
          <p:cNvPr id="657" name="Google Shape;657;g21da8ff8632_0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8" name="Google Shape;658;g21da8ff8632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0"/>
        <p:cNvGrpSpPr/>
        <p:nvPr/>
      </p:nvGrpSpPr>
      <p:grpSpPr>
        <a:xfrm>
          <a:off x="0" y="0"/>
          <a:ext cx="0" cy="0"/>
          <a:chOff x="0" y="0"/>
          <a:chExt cx="0" cy="0"/>
        </a:xfrm>
      </p:grpSpPr>
      <p:cxnSp>
        <p:nvCxnSpPr>
          <p:cNvPr id="11" name="Google Shape;11;p2"/>
          <p:cNvCxnSpPr/>
          <p:nvPr/>
        </p:nvCxnSpPr>
        <p:spPr>
          <a:xfrm>
            <a:off x="7007735" y="3176888"/>
            <a:ext cx="562200" cy="0"/>
          </a:xfrm>
          <a:prstGeom prst="straightConnector1">
            <a:avLst/>
          </a:prstGeom>
          <a:noFill/>
          <a:ln w="76200" cap="flat" cmpd="sng">
            <a:solidFill>
              <a:schemeClr val="lt2"/>
            </a:solidFill>
            <a:prstDash val="solid"/>
            <a:round/>
            <a:headEnd type="none" w="sm" len="sm"/>
            <a:tailEnd type="none" w="sm" len="sm"/>
          </a:ln>
        </p:spPr>
      </p:cxnSp>
      <p:cxnSp>
        <p:nvCxnSpPr>
          <p:cNvPr id="12" name="Google Shape;12;p2"/>
          <p:cNvCxnSpPr/>
          <p:nvPr/>
        </p:nvCxnSpPr>
        <p:spPr>
          <a:xfrm>
            <a:off x="1575035" y="3158252"/>
            <a:ext cx="562200" cy="0"/>
          </a:xfrm>
          <a:prstGeom prst="straightConnector1">
            <a:avLst/>
          </a:prstGeom>
          <a:noFill/>
          <a:ln w="76200" cap="flat" cmpd="sng">
            <a:solidFill>
              <a:schemeClr val="lt2"/>
            </a:solidFill>
            <a:prstDash val="solid"/>
            <a:round/>
            <a:headEnd type="none" w="sm" len="sm"/>
            <a:tailEnd type="none" w="sm" len="sm"/>
          </a:ln>
        </p:spPr>
      </p:cxnSp>
      <p:grpSp>
        <p:nvGrpSpPr>
          <p:cNvPr id="13" name="Google Shape;13;p2"/>
          <p:cNvGrpSpPr/>
          <p:nvPr/>
        </p:nvGrpSpPr>
        <p:grpSpPr>
          <a:xfrm>
            <a:off x="1004144" y="1022025"/>
            <a:ext cx="7136668" cy="152400"/>
            <a:chOff x="1346429" y="1011300"/>
            <a:chExt cx="6452100" cy="152400"/>
          </a:xfrm>
        </p:grpSpPr>
        <p:cxnSp>
          <p:nvCxnSpPr>
            <p:cNvPr id="14" name="Google Shape;14;p2"/>
            <p:cNvCxnSpPr/>
            <p:nvPr/>
          </p:nvCxnSpPr>
          <p:spPr>
            <a:xfrm rot="10800000">
              <a:off x="1346429" y="1011300"/>
              <a:ext cx="6452100" cy="0"/>
            </a:xfrm>
            <a:prstGeom prst="straightConnector1">
              <a:avLst/>
            </a:prstGeom>
            <a:noFill/>
            <a:ln w="76200" cap="flat" cmpd="sng">
              <a:solidFill>
                <a:schemeClr val="accent3"/>
              </a:solidFill>
              <a:prstDash val="solid"/>
              <a:round/>
              <a:headEnd type="none" w="sm" len="sm"/>
              <a:tailEnd type="none" w="sm" len="sm"/>
            </a:ln>
          </p:spPr>
        </p:cxnSp>
        <p:cxnSp>
          <p:nvCxnSpPr>
            <p:cNvPr id="15" name="Google Shape;15;p2"/>
            <p:cNvCxnSpPr/>
            <p:nvPr/>
          </p:nvCxnSpPr>
          <p:spPr>
            <a:xfrm rot="10800000">
              <a:off x="1346429" y="1163700"/>
              <a:ext cx="6452100" cy="0"/>
            </a:xfrm>
            <a:prstGeom prst="straightConnector1">
              <a:avLst/>
            </a:prstGeom>
            <a:noFill/>
            <a:ln w="9525" cap="flat" cmpd="sng">
              <a:solidFill>
                <a:schemeClr val="accent3"/>
              </a:solidFill>
              <a:prstDash val="solid"/>
              <a:round/>
              <a:headEnd type="none" w="sm" len="sm"/>
              <a:tailEnd type="none" w="sm" len="sm"/>
            </a:ln>
          </p:spPr>
        </p:cxnSp>
      </p:grpSp>
      <p:grpSp>
        <p:nvGrpSpPr>
          <p:cNvPr id="16" name="Google Shape;16;p2"/>
          <p:cNvGrpSpPr/>
          <p:nvPr/>
        </p:nvGrpSpPr>
        <p:grpSpPr>
          <a:xfrm>
            <a:off x="1004151" y="3969100"/>
            <a:ext cx="7136668" cy="152400"/>
            <a:chOff x="1346435" y="3969088"/>
            <a:chExt cx="6452100" cy="152400"/>
          </a:xfrm>
        </p:grpSpPr>
        <p:cxnSp>
          <p:nvCxnSpPr>
            <p:cNvPr id="17" name="Google Shape;17;p2"/>
            <p:cNvCxnSpPr/>
            <p:nvPr/>
          </p:nvCxnSpPr>
          <p:spPr>
            <a:xfrm>
              <a:off x="1346435" y="4121488"/>
              <a:ext cx="6452100" cy="0"/>
            </a:xfrm>
            <a:prstGeom prst="straightConnector1">
              <a:avLst/>
            </a:prstGeom>
            <a:noFill/>
            <a:ln w="76200" cap="flat" cmpd="sng">
              <a:solidFill>
                <a:schemeClr val="accent3"/>
              </a:solidFill>
              <a:prstDash val="solid"/>
              <a:round/>
              <a:headEnd type="none" w="sm" len="sm"/>
              <a:tailEnd type="none" w="sm" len="sm"/>
            </a:ln>
          </p:spPr>
        </p:cxnSp>
        <p:cxnSp>
          <p:nvCxnSpPr>
            <p:cNvPr id="18" name="Google Shape;18;p2"/>
            <p:cNvCxnSpPr/>
            <p:nvPr/>
          </p:nvCxnSpPr>
          <p:spPr>
            <a:xfrm>
              <a:off x="1346435" y="3969088"/>
              <a:ext cx="6452100" cy="0"/>
            </a:xfrm>
            <a:prstGeom prst="straightConnector1">
              <a:avLst/>
            </a:prstGeom>
            <a:noFill/>
            <a:ln w="9525" cap="flat" cmpd="sng">
              <a:solidFill>
                <a:schemeClr val="accent3"/>
              </a:solidFill>
              <a:prstDash val="solid"/>
              <a:round/>
              <a:headEnd type="none" w="sm" len="sm"/>
              <a:tailEnd type="none" w="sm" len="sm"/>
            </a:ln>
          </p:spPr>
        </p:cxnSp>
      </p:grpSp>
      <p:sp>
        <p:nvSpPr>
          <p:cNvPr id="19" name="Google Shape;19;p2"/>
          <p:cNvSpPr txBox="1">
            <a:spLocks noGrp="1"/>
          </p:cNvSpPr>
          <p:nvPr>
            <p:ph type="ctrTitle"/>
          </p:nvPr>
        </p:nvSpPr>
        <p:spPr>
          <a:xfrm>
            <a:off x="1004150" y="1751764"/>
            <a:ext cx="7136700" cy="1022400"/>
          </a:xfrm>
          <a:prstGeom prst="rect">
            <a:avLst/>
          </a:prstGeom>
        </p:spPr>
        <p:txBody>
          <a:bodyPr spcFirstLastPara="1" wrap="square" lIns="91425" tIns="91425" rIns="91425" bIns="91425" anchor="b" anchorCtr="0">
            <a:normAutofit/>
          </a:bodyPr>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a:endParaRPr/>
          </a:p>
        </p:txBody>
      </p:sp>
      <p:sp>
        <p:nvSpPr>
          <p:cNvPr id="20" name="Google Shape;20;p2"/>
          <p:cNvSpPr txBox="1">
            <a:spLocks noGrp="1"/>
          </p:cNvSpPr>
          <p:nvPr>
            <p:ph type="subTitle" idx="1"/>
          </p:nvPr>
        </p:nvSpPr>
        <p:spPr>
          <a:xfrm>
            <a:off x="2137225" y="2850039"/>
            <a:ext cx="48705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a:endParaRPr/>
          </a:p>
        </p:txBody>
      </p:sp>
      <p:sp>
        <p:nvSpPr>
          <p:cNvPr id="21" name="Google Shape;21;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6"/>
        <p:cNvGrpSpPr/>
        <p:nvPr/>
      </p:nvGrpSpPr>
      <p:grpSpPr>
        <a:xfrm>
          <a:off x="0" y="0"/>
          <a:ext cx="0" cy="0"/>
          <a:chOff x="0" y="0"/>
          <a:chExt cx="0" cy="0"/>
        </a:xfrm>
      </p:grpSpPr>
      <p:sp>
        <p:nvSpPr>
          <p:cNvPr id="57" name="Google Shape;57;p11"/>
          <p:cNvSpPr/>
          <p:nvPr/>
        </p:nvSpPr>
        <p:spPr>
          <a:xfrm>
            <a:off x="-75"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11"/>
          <p:cNvSpPr txBox="1">
            <a:spLocks noGrp="1"/>
          </p:cNvSpPr>
          <p:nvPr>
            <p:ph type="title" hasCustomPrompt="1"/>
          </p:nvPr>
        </p:nvSpPr>
        <p:spPr>
          <a:xfrm>
            <a:off x="311700" y="1304850"/>
            <a:ext cx="8520600" cy="1538400"/>
          </a:xfrm>
          <a:prstGeom prst="rect">
            <a:avLst/>
          </a:prstGeom>
        </p:spPr>
        <p:txBody>
          <a:bodyPr spcFirstLastPara="1" wrap="square" lIns="91425" tIns="91425" rIns="91425" bIns="91425" anchor="ctr" anchorCtr="0">
            <a:normAutofit/>
          </a:bodyPr>
          <a:lstStyle>
            <a:lvl1pPr lvl="0" algn="ctr">
              <a:spcBef>
                <a:spcPts val="0"/>
              </a:spcBef>
              <a:spcAft>
                <a:spcPts val="0"/>
              </a:spcAft>
              <a:buClr>
                <a:schemeClr val="accent3"/>
              </a:buClr>
              <a:buSzPts val="13000"/>
              <a:buNone/>
              <a:defRPr sz="13000">
                <a:solidFill>
                  <a:schemeClr val="accent3"/>
                </a:solidFill>
              </a:defRPr>
            </a:lvl1pPr>
            <a:lvl2pPr lvl="1" algn="ctr">
              <a:spcBef>
                <a:spcPts val="0"/>
              </a:spcBef>
              <a:spcAft>
                <a:spcPts val="0"/>
              </a:spcAft>
              <a:buClr>
                <a:schemeClr val="accent3"/>
              </a:buClr>
              <a:buSzPts val="13000"/>
              <a:buNone/>
              <a:defRPr sz="13000">
                <a:solidFill>
                  <a:schemeClr val="accent3"/>
                </a:solidFill>
              </a:defRPr>
            </a:lvl2pPr>
            <a:lvl3pPr lvl="2" algn="ctr">
              <a:spcBef>
                <a:spcPts val="0"/>
              </a:spcBef>
              <a:spcAft>
                <a:spcPts val="0"/>
              </a:spcAft>
              <a:buClr>
                <a:schemeClr val="accent3"/>
              </a:buClr>
              <a:buSzPts val="13000"/>
              <a:buNone/>
              <a:defRPr sz="13000">
                <a:solidFill>
                  <a:schemeClr val="accent3"/>
                </a:solidFill>
              </a:defRPr>
            </a:lvl3pPr>
            <a:lvl4pPr lvl="3" algn="ctr">
              <a:spcBef>
                <a:spcPts val="0"/>
              </a:spcBef>
              <a:spcAft>
                <a:spcPts val="0"/>
              </a:spcAft>
              <a:buClr>
                <a:schemeClr val="accent3"/>
              </a:buClr>
              <a:buSzPts val="13000"/>
              <a:buNone/>
              <a:defRPr sz="13000">
                <a:solidFill>
                  <a:schemeClr val="accent3"/>
                </a:solidFill>
              </a:defRPr>
            </a:lvl4pPr>
            <a:lvl5pPr lvl="4" algn="ctr">
              <a:spcBef>
                <a:spcPts val="0"/>
              </a:spcBef>
              <a:spcAft>
                <a:spcPts val="0"/>
              </a:spcAft>
              <a:buClr>
                <a:schemeClr val="accent3"/>
              </a:buClr>
              <a:buSzPts val="13000"/>
              <a:buNone/>
              <a:defRPr sz="13000">
                <a:solidFill>
                  <a:schemeClr val="accent3"/>
                </a:solidFill>
              </a:defRPr>
            </a:lvl5pPr>
            <a:lvl6pPr lvl="5" algn="ctr">
              <a:spcBef>
                <a:spcPts val="0"/>
              </a:spcBef>
              <a:spcAft>
                <a:spcPts val="0"/>
              </a:spcAft>
              <a:buClr>
                <a:schemeClr val="accent3"/>
              </a:buClr>
              <a:buSzPts val="13000"/>
              <a:buNone/>
              <a:defRPr sz="13000">
                <a:solidFill>
                  <a:schemeClr val="accent3"/>
                </a:solidFill>
              </a:defRPr>
            </a:lvl6pPr>
            <a:lvl7pPr lvl="6" algn="ctr">
              <a:spcBef>
                <a:spcPts val="0"/>
              </a:spcBef>
              <a:spcAft>
                <a:spcPts val="0"/>
              </a:spcAft>
              <a:buClr>
                <a:schemeClr val="accent3"/>
              </a:buClr>
              <a:buSzPts val="13000"/>
              <a:buNone/>
              <a:defRPr sz="13000">
                <a:solidFill>
                  <a:schemeClr val="accent3"/>
                </a:solidFill>
              </a:defRPr>
            </a:lvl7pPr>
            <a:lvl8pPr lvl="7" algn="ctr">
              <a:spcBef>
                <a:spcPts val="0"/>
              </a:spcBef>
              <a:spcAft>
                <a:spcPts val="0"/>
              </a:spcAft>
              <a:buClr>
                <a:schemeClr val="accent3"/>
              </a:buClr>
              <a:buSzPts val="13000"/>
              <a:buNone/>
              <a:defRPr sz="13000">
                <a:solidFill>
                  <a:schemeClr val="accent3"/>
                </a:solidFill>
              </a:defRPr>
            </a:lvl8pPr>
            <a:lvl9pPr lvl="8" algn="ctr">
              <a:spcBef>
                <a:spcPts val="0"/>
              </a:spcBef>
              <a:spcAft>
                <a:spcPts val="0"/>
              </a:spcAft>
              <a:buClr>
                <a:schemeClr val="accent3"/>
              </a:buClr>
              <a:buSzPts val="13000"/>
              <a:buNone/>
              <a:defRPr sz="13000">
                <a:solidFill>
                  <a:schemeClr val="accent3"/>
                </a:solidFill>
              </a:defRPr>
            </a:lvl9pPr>
          </a:lstStyle>
          <a:p>
            <a:r>
              <a:t>xx%</a:t>
            </a:r>
          </a:p>
        </p:txBody>
      </p:sp>
      <p:sp>
        <p:nvSpPr>
          <p:cNvPr id="59" name="Google Shape;59;p11"/>
          <p:cNvSpPr txBox="1">
            <a:spLocks noGrp="1"/>
          </p:cNvSpPr>
          <p:nvPr>
            <p:ph type="body" idx="1"/>
          </p:nvPr>
        </p:nvSpPr>
        <p:spPr>
          <a:xfrm>
            <a:off x="311700" y="2995650"/>
            <a:ext cx="8520600" cy="10716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60" name="Google Shape;60;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1"/>
        <p:cNvGrpSpPr/>
        <p:nvPr/>
      </p:nvGrpSpPr>
      <p:grpSpPr>
        <a:xfrm>
          <a:off x="0" y="0"/>
          <a:ext cx="0" cy="0"/>
          <a:chOff x="0" y="0"/>
          <a:chExt cx="0" cy="0"/>
        </a:xfrm>
      </p:grpSpPr>
      <p:sp>
        <p:nvSpPr>
          <p:cNvPr id="62" name="Google Shape;62;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Header">
  <p:cSld name="SECTION_HEADER_1">
    <p:spTree>
      <p:nvGrpSpPr>
        <p:cNvPr id="1" name="Shape 63"/>
        <p:cNvGrpSpPr/>
        <p:nvPr/>
      </p:nvGrpSpPr>
      <p:grpSpPr>
        <a:xfrm>
          <a:off x="0" y="0"/>
          <a:ext cx="0" cy="0"/>
          <a:chOff x="0" y="0"/>
          <a:chExt cx="0" cy="0"/>
        </a:xfrm>
      </p:grpSpPr>
      <p:sp>
        <p:nvSpPr>
          <p:cNvPr id="64" name="Google Shape;64;p13"/>
          <p:cNvSpPr txBox="1">
            <a:spLocks noGrp="1"/>
          </p:cNvSpPr>
          <p:nvPr>
            <p:ph type="title"/>
          </p:nvPr>
        </p:nvSpPr>
        <p:spPr>
          <a:xfrm>
            <a:off x="1511302" y="1314454"/>
            <a:ext cx="6119100" cy="1366800"/>
          </a:xfrm>
          <a:prstGeom prst="rect">
            <a:avLst/>
          </a:prstGeom>
          <a:noFill/>
          <a:ln>
            <a:noFill/>
          </a:ln>
        </p:spPr>
        <p:txBody>
          <a:bodyPr spcFirstLastPara="1" wrap="square" lIns="68575" tIns="34275" rIns="68575" bIns="34275" anchor="b" anchorCtr="0">
            <a:normAutofit/>
          </a:bodyPr>
          <a:lstStyle>
            <a:lvl1pPr lvl="0" algn="ctr" rtl="0">
              <a:spcBef>
                <a:spcPts val="0"/>
              </a:spcBef>
              <a:spcAft>
                <a:spcPts val="0"/>
              </a:spcAft>
              <a:buClr>
                <a:srgbClr val="262626"/>
              </a:buClr>
              <a:buSzPts val="3300"/>
              <a:buFont typeface="Garamond"/>
              <a:buNone/>
              <a:defRPr sz="3300" b="0" cap="none"/>
            </a:lvl1pPr>
            <a:lvl2pPr lvl="1" algn="l" rtl="0">
              <a:spcBef>
                <a:spcPts val="0"/>
              </a:spcBef>
              <a:spcAft>
                <a:spcPts val="0"/>
              </a:spcAft>
              <a:buSzPts val="3600"/>
              <a:buNone/>
              <a:defRPr/>
            </a:lvl2pPr>
            <a:lvl3pPr lvl="2" algn="l" rtl="0">
              <a:spcBef>
                <a:spcPts val="0"/>
              </a:spcBef>
              <a:spcAft>
                <a:spcPts val="0"/>
              </a:spcAft>
              <a:buSzPts val="3600"/>
              <a:buNone/>
              <a:defRPr/>
            </a:lvl3pPr>
            <a:lvl4pPr lvl="3" algn="l" rtl="0">
              <a:spcBef>
                <a:spcPts val="0"/>
              </a:spcBef>
              <a:spcAft>
                <a:spcPts val="0"/>
              </a:spcAft>
              <a:buSzPts val="3600"/>
              <a:buNone/>
              <a:defRPr/>
            </a:lvl4pPr>
            <a:lvl5pPr lvl="4" algn="l" rtl="0">
              <a:spcBef>
                <a:spcPts val="0"/>
              </a:spcBef>
              <a:spcAft>
                <a:spcPts val="0"/>
              </a:spcAft>
              <a:buSzPts val="3600"/>
              <a:buNone/>
              <a:defRPr/>
            </a:lvl5pPr>
            <a:lvl6pPr lvl="5" algn="l" rtl="0">
              <a:spcBef>
                <a:spcPts val="0"/>
              </a:spcBef>
              <a:spcAft>
                <a:spcPts val="0"/>
              </a:spcAft>
              <a:buSzPts val="3600"/>
              <a:buNone/>
              <a:defRPr/>
            </a:lvl6pPr>
            <a:lvl7pPr lvl="6" algn="l" rtl="0">
              <a:spcBef>
                <a:spcPts val="0"/>
              </a:spcBef>
              <a:spcAft>
                <a:spcPts val="0"/>
              </a:spcAft>
              <a:buSzPts val="3600"/>
              <a:buNone/>
              <a:defRPr/>
            </a:lvl7pPr>
            <a:lvl8pPr lvl="7" algn="l" rtl="0">
              <a:spcBef>
                <a:spcPts val="0"/>
              </a:spcBef>
              <a:spcAft>
                <a:spcPts val="0"/>
              </a:spcAft>
              <a:buSzPts val="3600"/>
              <a:buNone/>
              <a:defRPr/>
            </a:lvl8pPr>
            <a:lvl9pPr lvl="8" algn="l" rtl="0">
              <a:spcBef>
                <a:spcPts val="0"/>
              </a:spcBef>
              <a:spcAft>
                <a:spcPts val="0"/>
              </a:spcAft>
              <a:buSzPts val="3600"/>
              <a:buNone/>
              <a:defRPr/>
            </a:lvl9pPr>
          </a:lstStyle>
          <a:p>
            <a:endParaRPr/>
          </a:p>
        </p:txBody>
      </p:sp>
      <p:sp>
        <p:nvSpPr>
          <p:cNvPr id="65" name="Google Shape;65;p13"/>
          <p:cNvSpPr txBox="1">
            <a:spLocks noGrp="1"/>
          </p:cNvSpPr>
          <p:nvPr>
            <p:ph type="body" idx="1"/>
          </p:nvPr>
        </p:nvSpPr>
        <p:spPr>
          <a:xfrm>
            <a:off x="1511300" y="2884538"/>
            <a:ext cx="6119100" cy="715800"/>
          </a:xfrm>
          <a:prstGeom prst="rect">
            <a:avLst/>
          </a:prstGeom>
          <a:noFill/>
          <a:ln>
            <a:noFill/>
          </a:ln>
        </p:spPr>
        <p:txBody>
          <a:bodyPr spcFirstLastPara="1" wrap="square" lIns="68575" tIns="34275" rIns="68575" bIns="34275" anchor="t" anchorCtr="0">
            <a:normAutofit/>
          </a:bodyPr>
          <a:lstStyle>
            <a:lvl1pPr marL="457200" lvl="0" indent="-228600" algn="ctr" rtl="0">
              <a:spcBef>
                <a:spcPts val="400"/>
              </a:spcBef>
              <a:spcAft>
                <a:spcPts val="0"/>
              </a:spcAft>
              <a:buSzPts val="2100"/>
              <a:buNone/>
              <a:defRPr sz="1800">
                <a:solidFill>
                  <a:schemeClr val="dk1"/>
                </a:solidFill>
              </a:defRPr>
            </a:lvl1pPr>
            <a:lvl2pPr marL="914400" lvl="1" indent="-228600" algn="l" rtl="0">
              <a:spcBef>
                <a:spcPts val="500"/>
              </a:spcBef>
              <a:spcAft>
                <a:spcPts val="0"/>
              </a:spcAft>
              <a:buSzPts val="1600"/>
              <a:buNone/>
              <a:defRPr sz="1400">
                <a:solidFill>
                  <a:srgbClr val="888888"/>
                </a:solidFill>
              </a:defRPr>
            </a:lvl2pPr>
            <a:lvl3pPr marL="1371600" lvl="2" indent="-228600" algn="l" rtl="0">
              <a:spcBef>
                <a:spcPts val="500"/>
              </a:spcBef>
              <a:spcAft>
                <a:spcPts val="0"/>
              </a:spcAft>
              <a:buSzPts val="1400"/>
              <a:buNone/>
              <a:defRPr sz="1200">
                <a:solidFill>
                  <a:srgbClr val="888888"/>
                </a:solidFill>
              </a:defRPr>
            </a:lvl3pPr>
            <a:lvl4pPr marL="1828800" lvl="3" indent="-228600" algn="l" rtl="0">
              <a:spcBef>
                <a:spcPts val="500"/>
              </a:spcBef>
              <a:spcAft>
                <a:spcPts val="0"/>
              </a:spcAft>
              <a:buSzPts val="1200"/>
              <a:buNone/>
              <a:defRPr sz="1100">
                <a:solidFill>
                  <a:srgbClr val="888888"/>
                </a:solidFill>
              </a:defRPr>
            </a:lvl4pPr>
            <a:lvl5pPr marL="2286000" lvl="4" indent="-228600" algn="l" rtl="0">
              <a:spcBef>
                <a:spcPts val="500"/>
              </a:spcBef>
              <a:spcAft>
                <a:spcPts val="0"/>
              </a:spcAft>
              <a:buSzPts val="1200"/>
              <a:buNone/>
              <a:defRPr sz="1100">
                <a:solidFill>
                  <a:srgbClr val="888888"/>
                </a:solidFill>
              </a:defRPr>
            </a:lvl5pPr>
            <a:lvl6pPr marL="2743200" lvl="5" indent="-228600" algn="l" rtl="0">
              <a:spcBef>
                <a:spcPts val="500"/>
              </a:spcBef>
              <a:spcAft>
                <a:spcPts val="0"/>
              </a:spcAft>
              <a:buSzPts val="1200"/>
              <a:buNone/>
              <a:defRPr sz="1100">
                <a:solidFill>
                  <a:srgbClr val="888888"/>
                </a:solidFill>
              </a:defRPr>
            </a:lvl6pPr>
            <a:lvl7pPr marL="3200400" lvl="6" indent="-228600" algn="l" rtl="0">
              <a:spcBef>
                <a:spcPts val="500"/>
              </a:spcBef>
              <a:spcAft>
                <a:spcPts val="0"/>
              </a:spcAft>
              <a:buSzPts val="1200"/>
              <a:buNone/>
              <a:defRPr sz="1100">
                <a:solidFill>
                  <a:srgbClr val="888888"/>
                </a:solidFill>
              </a:defRPr>
            </a:lvl7pPr>
            <a:lvl8pPr marL="3657600" lvl="7" indent="-228600" algn="l" rtl="0">
              <a:spcBef>
                <a:spcPts val="500"/>
              </a:spcBef>
              <a:spcAft>
                <a:spcPts val="0"/>
              </a:spcAft>
              <a:buSzPts val="1200"/>
              <a:buNone/>
              <a:defRPr sz="1100">
                <a:solidFill>
                  <a:srgbClr val="888888"/>
                </a:solidFill>
              </a:defRPr>
            </a:lvl8pPr>
            <a:lvl9pPr marL="4114800" lvl="8" indent="-228600" algn="l" rtl="0">
              <a:spcBef>
                <a:spcPts val="500"/>
              </a:spcBef>
              <a:spcAft>
                <a:spcPts val="500"/>
              </a:spcAft>
              <a:buSzPts val="1200"/>
              <a:buNone/>
              <a:defRPr sz="1100">
                <a:solidFill>
                  <a:srgbClr val="888888"/>
                </a:solidFill>
              </a:defRPr>
            </a:lvl9pPr>
          </a:lstStyle>
          <a:p>
            <a:endParaRPr/>
          </a:p>
        </p:txBody>
      </p:sp>
      <p:sp>
        <p:nvSpPr>
          <p:cNvPr id="66" name="Google Shape;66;p13"/>
          <p:cNvSpPr txBox="1">
            <a:spLocks noGrp="1"/>
          </p:cNvSpPr>
          <p:nvPr>
            <p:ph type="dt" idx="10"/>
          </p:nvPr>
        </p:nvSpPr>
        <p:spPr>
          <a:xfrm>
            <a:off x="6508126" y="4476750"/>
            <a:ext cx="1200300" cy="209400"/>
          </a:xfrm>
          <a:prstGeom prst="rect">
            <a:avLst/>
          </a:prstGeom>
          <a:noFill/>
          <a:ln>
            <a:noFill/>
          </a:ln>
        </p:spPr>
        <p:txBody>
          <a:bodyPr spcFirstLastPara="1" wrap="square" lIns="68575" tIns="34275" rIns="68575" bIns="34275" anchor="ctr" anchorCtr="0">
            <a:noAutofit/>
          </a:bodyPr>
          <a:lstStyle>
            <a:lvl1pPr lvl="0" algn="r" rtl="0">
              <a:spcBef>
                <a:spcPts val="0"/>
              </a:spcBef>
              <a:spcAft>
                <a:spcPts val="0"/>
              </a:spcAft>
              <a:buSzPts val="1100"/>
              <a:buNone/>
              <a:defRPr sz="1100"/>
            </a:lvl1pPr>
            <a:lvl2pPr lvl="1" algn="l" rtl="0">
              <a:spcBef>
                <a:spcPts val="0"/>
              </a:spcBef>
              <a:spcAft>
                <a:spcPts val="0"/>
              </a:spcAft>
              <a:buSzPts val="1100"/>
              <a:buNone/>
              <a:defRPr sz="1100"/>
            </a:lvl2pPr>
            <a:lvl3pPr lvl="2" algn="l" rtl="0">
              <a:spcBef>
                <a:spcPts val="0"/>
              </a:spcBef>
              <a:spcAft>
                <a:spcPts val="0"/>
              </a:spcAft>
              <a:buSzPts val="1100"/>
              <a:buNone/>
              <a:defRPr sz="1100"/>
            </a:lvl3pPr>
            <a:lvl4pPr lvl="3" algn="l" rtl="0">
              <a:spcBef>
                <a:spcPts val="0"/>
              </a:spcBef>
              <a:spcAft>
                <a:spcPts val="0"/>
              </a:spcAft>
              <a:buSzPts val="1100"/>
              <a:buNone/>
              <a:defRPr sz="1100"/>
            </a:lvl4pPr>
            <a:lvl5pPr lvl="4" algn="l" rtl="0">
              <a:spcBef>
                <a:spcPts val="0"/>
              </a:spcBef>
              <a:spcAft>
                <a:spcPts val="0"/>
              </a:spcAft>
              <a:buSzPts val="1100"/>
              <a:buNone/>
              <a:defRPr sz="1100"/>
            </a:lvl5pPr>
            <a:lvl6pPr lvl="5" algn="l" rtl="0">
              <a:spcBef>
                <a:spcPts val="0"/>
              </a:spcBef>
              <a:spcAft>
                <a:spcPts val="0"/>
              </a:spcAft>
              <a:buSzPts val="1100"/>
              <a:buNone/>
              <a:defRPr sz="1100"/>
            </a:lvl6pPr>
            <a:lvl7pPr lvl="6" algn="l" rtl="0">
              <a:spcBef>
                <a:spcPts val="0"/>
              </a:spcBef>
              <a:spcAft>
                <a:spcPts val="0"/>
              </a:spcAft>
              <a:buSzPts val="1100"/>
              <a:buNone/>
              <a:defRPr sz="1100"/>
            </a:lvl7pPr>
            <a:lvl8pPr lvl="7" algn="l" rtl="0">
              <a:spcBef>
                <a:spcPts val="0"/>
              </a:spcBef>
              <a:spcAft>
                <a:spcPts val="0"/>
              </a:spcAft>
              <a:buSzPts val="1100"/>
              <a:buNone/>
              <a:defRPr sz="1100"/>
            </a:lvl8pPr>
            <a:lvl9pPr lvl="8" algn="l" rtl="0">
              <a:spcBef>
                <a:spcPts val="0"/>
              </a:spcBef>
              <a:spcAft>
                <a:spcPts val="0"/>
              </a:spcAft>
              <a:buSzPts val="1100"/>
              <a:buNone/>
              <a:defRPr sz="1100"/>
            </a:lvl9pPr>
          </a:lstStyle>
          <a:p>
            <a:endParaRPr/>
          </a:p>
        </p:txBody>
      </p:sp>
      <p:sp>
        <p:nvSpPr>
          <p:cNvPr id="67" name="Google Shape;67;p13"/>
          <p:cNvSpPr txBox="1">
            <a:spLocks noGrp="1"/>
          </p:cNvSpPr>
          <p:nvPr>
            <p:ph type="ftr" idx="11"/>
          </p:nvPr>
        </p:nvSpPr>
        <p:spPr>
          <a:xfrm>
            <a:off x="971551" y="4476750"/>
            <a:ext cx="5479500" cy="2094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sz="1100"/>
            </a:lvl1pPr>
            <a:lvl2pPr lvl="1" algn="l" rtl="0">
              <a:spcBef>
                <a:spcPts val="0"/>
              </a:spcBef>
              <a:spcAft>
                <a:spcPts val="0"/>
              </a:spcAft>
              <a:buSzPts val="1100"/>
              <a:buNone/>
              <a:defRPr sz="1100"/>
            </a:lvl2pPr>
            <a:lvl3pPr lvl="2" algn="l" rtl="0">
              <a:spcBef>
                <a:spcPts val="0"/>
              </a:spcBef>
              <a:spcAft>
                <a:spcPts val="0"/>
              </a:spcAft>
              <a:buSzPts val="1100"/>
              <a:buNone/>
              <a:defRPr sz="1100"/>
            </a:lvl3pPr>
            <a:lvl4pPr lvl="3" algn="l" rtl="0">
              <a:spcBef>
                <a:spcPts val="0"/>
              </a:spcBef>
              <a:spcAft>
                <a:spcPts val="0"/>
              </a:spcAft>
              <a:buSzPts val="1100"/>
              <a:buNone/>
              <a:defRPr sz="1100"/>
            </a:lvl4pPr>
            <a:lvl5pPr lvl="4" algn="l" rtl="0">
              <a:spcBef>
                <a:spcPts val="0"/>
              </a:spcBef>
              <a:spcAft>
                <a:spcPts val="0"/>
              </a:spcAft>
              <a:buSzPts val="1100"/>
              <a:buNone/>
              <a:defRPr sz="1100"/>
            </a:lvl5pPr>
            <a:lvl6pPr lvl="5" algn="l" rtl="0">
              <a:spcBef>
                <a:spcPts val="0"/>
              </a:spcBef>
              <a:spcAft>
                <a:spcPts val="0"/>
              </a:spcAft>
              <a:buSzPts val="1100"/>
              <a:buNone/>
              <a:defRPr sz="1100"/>
            </a:lvl6pPr>
            <a:lvl7pPr lvl="6" algn="l" rtl="0">
              <a:spcBef>
                <a:spcPts val="0"/>
              </a:spcBef>
              <a:spcAft>
                <a:spcPts val="0"/>
              </a:spcAft>
              <a:buSzPts val="1100"/>
              <a:buNone/>
              <a:defRPr sz="1100"/>
            </a:lvl7pPr>
            <a:lvl8pPr lvl="7" algn="l" rtl="0">
              <a:spcBef>
                <a:spcPts val="0"/>
              </a:spcBef>
              <a:spcAft>
                <a:spcPts val="0"/>
              </a:spcAft>
              <a:buSzPts val="1100"/>
              <a:buNone/>
              <a:defRPr sz="1100"/>
            </a:lvl8pPr>
            <a:lvl9pPr lvl="8" algn="l" rtl="0">
              <a:spcBef>
                <a:spcPts val="0"/>
              </a:spcBef>
              <a:spcAft>
                <a:spcPts val="0"/>
              </a:spcAft>
              <a:buSzPts val="1100"/>
              <a:buNone/>
              <a:defRPr sz="1100"/>
            </a:lvl9pPr>
          </a:lstStyle>
          <a:p>
            <a:endParaRPr/>
          </a:p>
        </p:txBody>
      </p:sp>
      <p:sp>
        <p:nvSpPr>
          <p:cNvPr id="68" name="Google Shape;68;p13"/>
          <p:cNvSpPr txBox="1">
            <a:spLocks noGrp="1"/>
          </p:cNvSpPr>
          <p:nvPr>
            <p:ph type="sldNum" idx="12"/>
          </p:nvPr>
        </p:nvSpPr>
        <p:spPr>
          <a:xfrm>
            <a:off x="7765426" y="4476750"/>
            <a:ext cx="407100" cy="209400"/>
          </a:xfrm>
          <a:prstGeom prst="rect">
            <a:avLst/>
          </a:prstGeom>
          <a:noFill/>
          <a:ln>
            <a:noFill/>
          </a:ln>
        </p:spPr>
        <p:txBody>
          <a:bodyPr spcFirstLastPara="1" wrap="square" lIns="68575" tIns="34275" rIns="68575" bIns="34275" anchor="ctr" anchorCtr="0">
            <a:normAutofit lnSpcReduction="10000"/>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
              <a:t>‹#›</a:t>
            </a:fld>
            <a:endParaRPr/>
          </a:p>
        </p:txBody>
      </p:sp>
      <p:cxnSp>
        <p:nvCxnSpPr>
          <p:cNvPr id="69" name="Google Shape;69;p13"/>
          <p:cNvCxnSpPr/>
          <p:nvPr/>
        </p:nvCxnSpPr>
        <p:spPr>
          <a:xfrm>
            <a:off x="1509542" y="2782939"/>
            <a:ext cx="6122400" cy="0"/>
          </a:xfrm>
          <a:prstGeom prst="straightConnector1">
            <a:avLst/>
          </a:prstGeom>
          <a:noFill/>
          <a:ln w="15875" cap="flat" cmpd="sng">
            <a:solidFill>
              <a:schemeClr val="accent1"/>
            </a:solidFill>
            <a:prstDash val="solid"/>
            <a:round/>
            <a:headEnd type="none" w="sm" len="sm"/>
            <a:tailEnd type="none" w="sm" len="sm"/>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1">
  <p:cSld name="SECTION_HEADER_2">
    <p:spTree>
      <p:nvGrpSpPr>
        <p:cNvPr id="1" name="Shape 70"/>
        <p:cNvGrpSpPr/>
        <p:nvPr/>
      </p:nvGrpSpPr>
      <p:grpSpPr>
        <a:xfrm>
          <a:off x="0" y="0"/>
          <a:ext cx="0" cy="0"/>
          <a:chOff x="0" y="0"/>
          <a:chExt cx="0" cy="0"/>
        </a:xfrm>
      </p:grpSpPr>
      <p:sp>
        <p:nvSpPr>
          <p:cNvPr id="71" name="Google Shape;71;p14"/>
          <p:cNvSpPr txBox="1">
            <a:spLocks noGrp="1"/>
          </p:cNvSpPr>
          <p:nvPr>
            <p:ph type="title"/>
          </p:nvPr>
        </p:nvSpPr>
        <p:spPr>
          <a:xfrm>
            <a:off x="1511302" y="1314454"/>
            <a:ext cx="6119100" cy="1366800"/>
          </a:xfrm>
          <a:prstGeom prst="rect">
            <a:avLst/>
          </a:prstGeom>
          <a:noFill/>
          <a:ln>
            <a:noFill/>
          </a:ln>
        </p:spPr>
        <p:txBody>
          <a:bodyPr spcFirstLastPara="1" wrap="square" lIns="68575" tIns="34275" rIns="68575" bIns="34275" anchor="b" anchorCtr="0">
            <a:normAutofit/>
          </a:bodyPr>
          <a:lstStyle>
            <a:lvl1pPr lvl="0" algn="ctr" rtl="0">
              <a:spcBef>
                <a:spcPts val="0"/>
              </a:spcBef>
              <a:spcAft>
                <a:spcPts val="0"/>
              </a:spcAft>
              <a:buClr>
                <a:srgbClr val="262626"/>
              </a:buClr>
              <a:buSzPts val="3300"/>
              <a:buFont typeface="Garamond"/>
              <a:buNone/>
              <a:defRPr sz="3300" b="0" cap="none"/>
            </a:lvl1pPr>
            <a:lvl2pPr lvl="1" algn="l" rtl="0">
              <a:spcBef>
                <a:spcPts val="0"/>
              </a:spcBef>
              <a:spcAft>
                <a:spcPts val="0"/>
              </a:spcAft>
              <a:buSzPts val="3600"/>
              <a:buNone/>
              <a:defRPr/>
            </a:lvl2pPr>
            <a:lvl3pPr lvl="2" algn="l" rtl="0">
              <a:spcBef>
                <a:spcPts val="0"/>
              </a:spcBef>
              <a:spcAft>
                <a:spcPts val="0"/>
              </a:spcAft>
              <a:buSzPts val="3600"/>
              <a:buNone/>
              <a:defRPr/>
            </a:lvl3pPr>
            <a:lvl4pPr lvl="3" algn="l" rtl="0">
              <a:spcBef>
                <a:spcPts val="0"/>
              </a:spcBef>
              <a:spcAft>
                <a:spcPts val="0"/>
              </a:spcAft>
              <a:buSzPts val="3600"/>
              <a:buNone/>
              <a:defRPr/>
            </a:lvl4pPr>
            <a:lvl5pPr lvl="4" algn="l" rtl="0">
              <a:spcBef>
                <a:spcPts val="0"/>
              </a:spcBef>
              <a:spcAft>
                <a:spcPts val="0"/>
              </a:spcAft>
              <a:buSzPts val="3600"/>
              <a:buNone/>
              <a:defRPr/>
            </a:lvl5pPr>
            <a:lvl6pPr lvl="5" algn="l" rtl="0">
              <a:spcBef>
                <a:spcPts val="0"/>
              </a:spcBef>
              <a:spcAft>
                <a:spcPts val="0"/>
              </a:spcAft>
              <a:buSzPts val="3600"/>
              <a:buNone/>
              <a:defRPr/>
            </a:lvl6pPr>
            <a:lvl7pPr lvl="6" algn="l" rtl="0">
              <a:spcBef>
                <a:spcPts val="0"/>
              </a:spcBef>
              <a:spcAft>
                <a:spcPts val="0"/>
              </a:spcAft>
              <a:buSzPts val="3600"/>
              <a:buNone/>
              <a:defRPr/>
            </a:lvl7pPr>
            <a:lvl8pPr lvl="7" algn="l" rtl="0">
              <a:spcBef>
                <a:spcPts val="0"/>
              </a:spcBef>
              <a:spcAft>
                <a:spcPts val="0"/>
              </a:spcAft>
              <a:buSzPts val="3600"/>
              <a:buNone/>
              <a:defRPr/>
            </a:lvl8pPr>
            <a:lvl9pPr lvl="8" algn="l" rtl="0">
              <a:spcBef>
                <a:spcPts val="0"/>
              </a:spcBef>
              <a:spcAft>
                <a:spcPts val="0"/>
              </a:spcAft>
              <a:buSzPts val="3600"/>
              <a:buNone/>
              <a:defRPr/>
            </a:lvl9pPr>
          </a:lstStyle>
          <a:p>
            <a:endParaRPr/>
          </a:p>
        </p:txBody>
      </p:sp>
      <p:sp>
        <p:nvSpPr>
          <p:cNvPr id="72" name="Google Shape;72;p14"/>
          <p:cNvSpPr txBox="1">
            <a:spLocks noGrp="1"/>
          </p:cNvSpPr>
          <p:nvPr>
            <p:ph type="body" idx="1"/>
          </p:nvPr>
        </p:nvSpPr>
        <p:spPr>
          <a:xfrm>
            <a:off x="1511300" y="2884538"/>
            <a:ext cx="6119100" cy="715800"/>
          </a:xfrm>
          <a:prstGeom prst="rect">
            <a:avLst/>
          </a:prstGeom>
          <a:noFill/>
          <a:ln>
            <a:noFill/>
          </a:ln>
        </p:spPr>
        <p:txBody>
          <a:bodyPr spcFirstLastPara="1" wrap="square" lIns="68575" tIns="34275" rIns="68575" bIns="34275" anchor="t" anchorCtr="0">
            <a:normAutofit/>
          </a:bodyPr>
          <a:lstStyle>
            <a:lvl1pPr marL="457200" lvl="0" indent="-228600" algn="ctr" rtl="0">
              <a:spcBef>
                <a:spcPts val="400"/>
              </a:spcBef>
              <a:spcAft>
                <a:spcPts val="0"/>
              </a:spcAft>
              <a:buSzPts val="2100"/>
              <a:buNone/>
              <a:defRPr sz="1800">
                <a:solidFill>
                  <a:schemeClr val="dk1"/>
                </a:solidFill>
              </a:defRPr>
            </a:lvl1pPr>
            <a:lvl2pPr marL="914400" lvl="1" indent="-228600" algn="l" rtl="0">
              <a:spcBef>
                <a:spcPts val="500"/>
              </a:spcBef>
              <a:spcAft>
                <a:spcPts val="0"/>
              </a:spcAft>
              <a:buSzPts val="1600"/>
              <a:buNone/>
              <a:defRPr sz="1400">
                <a:solidFill>
                  <a:srgbClr val="888888"/>
                </a:solidFill>
              </a:defRPr>
            </a:lvl2pPr>
            <a:lvl3pPr marL="1371600" lvl="2" indent="-228600" algn="l" rtl="0">
              <a:spcBef>
                <a:spcPts val="500"/>
              </a:spcBef>
              <a:spcAft>
                <a:spcPts val="0"/>
              </a:spcAft>
              <a:buSzPts val="1400"/>
              <a:buNone/>
              <a:defRPr sz="1200">
                <a:solidFill>
                  <a:srgbClr val="888888"/>
                </a:solidFill>
              </a:defRPr>
            </a:lvl3pPr>
            <a:lvl4pPr marL="1828800" lvl="3" indent="-228600" algn="l" rtl="0">
              <a:spcBef>
                <a:spcPts val="500"/>
              </a:spcBef>
              <a:spcAft>
                <a:spcPts val="0"/>
              </a:spcAft>
              <a:buSzPts val="1200"/>
              <a:buNone/>
              <a:defRPr sz="1100">
                <a:solidFill>
                  <a:srgbClr val="888888"/>
                </a:solidFill>
              </a:defRPr>
            </a:lvl4pPr>
            <a:lvl5pPr marL="2286000" lvl="4" indent="-228600" algn="l" rtl="0">
              <a:spcBef>
                <a:spcPts val="500"/>
              </a:spcBef>
              <a:spcAft>
                <a:spcPts val="0"/>
              </a:spcAft>
              <a:buSzPts val="1200"/>
              <a:buNone/>
              <a:defRPr sz="1100">
                <a:solidFill>
                  <a:srgbClr val="888888"/>
                </a:solidFill>
              </a:defRPr>
            </a:lvl5pPr>
            <a:lvl6pPr marL="2743200" lvl="5" indent="-228600" algn="l" rtl="0">
              <a:spcBef>
                <a:spcPts val="500"/>
              </a:spcBef>
              <a:spcAft>
                <a:spcPts val="0"/>
              </a:spcAft>
              <a:buSzPts val="1200"/>
              <a:buNone/>
              <a:defRPr sz="1100">
                <a:solidFill>
                  <a:srgbClr val="888888"/>
                </a:solidFill>
              </a:defRPr>
            </a:lvl6pPr>
            <a:lvl7pPr marL="3200400" lvl="6" indent="-228600" algn="l" rtl="0">
              <a:spcBef>
                <a:spcPts val="500"/>
              </a:spcBef>
              <a:spcAft>
                <a:spcPts val="0"/>
              </a:spcAft>
              <a:buSzPts val="1200"/>
              <a:buNone/>
              <a:defRPr sz="1100">
                <a:solidFill>
                  <a:srgbClr val="888888"/>
                </a:solidFill>
              </a:defRPr>
            </a:lvl7pPr>
            <a:lvl8pPr marL="3657600" lvl="7" indent="-228600" algn="l" rtl="0">
              <a:spcBef>
                <a:spcPts val="500"/>
              </a:spcBef>
              <a:spcAft>
                <a:spcPts val="0"/>
              </a:spcAft>
              <a:buSzPts val="1200"/>
              <a:buNone/>
              <a:defRPr sz="1100">
                <a:solidFill>
                  <a:srgbClr val="888888"/>
                </a:solidFill>
              </a:defRPr>
            </a:lvl8pPr>
            <a:lvl9pPr marL="4114800" lvl="8" indent="-228600" algn="l" rtl="0">
              <a:spcBef>
                <a:spcPts val="500"/>
              </a:spcBef>
              <a:spcAft>
                <a:spcPts val="500"/>
              </a:spcAft>
              <a:buSzPts val="1200"/>
              <a:buNone/>
              <a:defRPr sz="1100">
                <a:solidFill>
                  <a:srgbClr val="888888"/>
                </a:solidFill>
              </a:defRPr>
            </a:lvl9pPr>
          </a:lstStyle>
          <a:p>
            <a:endParaRPr/>
          </a:p>
        </p:txBody>
      </p:sp>
      <p:sp>
        <p:nvSpPr>
          <p:cNvPr id="73" name="Google Shape;73;p14"/>
          <p:cNvSpPr txBox="1">
            <a:spLocks noGrp="1"/>
          </p:cNvSpPr>
          <p:nvPr>
            <p:ph type="dt" idx="10"/>
          </p:nvPr>
        </p:nvSpPr>
        <p:spPr>
          <a:xfrm>
            <a:off x="6508126" y="4476750"/>
            <a:ext cx="1200300" cy="209400"/>
          </a:xfrm>
          <a:prstGeom prst="rect">
            <a:avLst/>
          </a:prstGeom>
          <a:noFill/>
          <a:ln>
            <a:noFill/>
          </a:ln>
        </p:spPr>
        <p:txBody>
          <a:bodyPr spcFirstLastPara="1" wrap="square" lIns="68575" tIns="34275" rIns="68575" bIns="34275" anchor="ctr" anchorCtr="0">
            <a:noAutofit/>
          </a:bodyPr>
          <a:lstStyle>
            <a:lvl1pPr lvl="0" algn="r" rtl="0">
              <a:spcBef>
                <a:spcPts val="0"/>
              </a:spcBef>
              <a:spcAft>
                <a:spcPts val="0"/>
              </a:spcAft>
              <a:buSzPts val="1100"/>
              <a:buNone/>
              <a:defRPr sz="1100"/>
            </a:lvl1pPr>
            <a:lvl2pPr lvl="1" algn="l" rtl="0">
              <a:spcBef>
                <a:spcPts val="0"/>
              </a:spcBef>
              <a:spcAft>
                <a:spcPts val="0"/>
              </a:spcAft>
              <a:buSzPts val="1100"/>
              <a:buNone/>
              <a:defRPr sz="1100"/>
            </a:lvl2pPr>
            <a:lvl3pPr lvl="2" algn="l" rtl="0">
              <a:spcBef>
                <a:spcPts val="0"/>
              </a:spcBef>
              <a:spcAft>
                <a:spcPts val="0"/>
              </a:spcAft>
              <a:buSzPts val="1100"/>
              <a:buNone/>
              <a:defRPr sz="1100"/>
            </a:lvl3pPr>
            <a:lvl4pPr lvl="3" algn="l" rtl="0">
              <a:spcBef>
                <a:spcPts val="0"/>
              </a:spcBef>
              <a:spcAft>
                <a:spcPts val="0"/>
              </a:spcAft>
              <a:buSzPts val="1100"/>
              <a:buNone/>
              <a:defRPr sz="1100"/>
            </a:lvl4pPr>
            <a:lvl5pPr lvl="4" algn="l" rtl="0">
              <a:spcBef>
                <a:spcPts val="0"/>
              </a:spcBef>
              <a:spcAft>
                <a:spcPts val="0"/>
              </a:spcAft>
              <a:buSzPts val="1100"/>
              <a:buNone/>
              <a:defRPr sz="1100"/>
            </a:lvl5pPr>
            <a:lvl6pPr lvl="5" algn="l" rtl="0">
              <a:spcBef>
                <a:spcPts val="0"/>
              </a:spcBef>
              <a:spcAft>
                <a:spcPts val="0"/>
              </a:spcAft>
              <a:buSzPts val="1100"/>
              <a:buNone/>
              <a:defRPr sz="1100"/>
            </a:lvl6pPr>
            <a:lvl7pPr lvl="6" algn="l" rtl="0">
              <a:spcBef>
                <a:spcPts val="0"/>
              </a:spcBef>
              <a:spcAft>
                <a:spcPts val="0"/>
              </a:spcAft>
              <a:buSzPts val="1100"/>
              <a:buNone/>
              <a:defRPr sz="1100"/>
            </a:lvl7pPr>
            <a:lvl8pPr lvl="7" algn="l" rtl="0">
              <a:spcBef>
                <a:spcPts val="0"/>
              </a:spcBef>
              <a:spcAft>
                <a:spcPts val="0"/>
              </a:spcAft>
              <a:buSzPts val="1100"/>
              <a:buNone/>
              <a:defRPr sz="1100"/>
            </a:lvl8pPr>
            <a:lvl9pPr lvl="8" algn="l" rtl="0">
              <a:spcBef>
                <a:spcPts val="0"/>
              </a:spcBef>
              <a:spcAft>
                <a:spcPts val="0"/>
              </a:spcAft>
              <a:buSzPts val="1100"/>
              <a:buNone/>
              <a:defRPr sz="1100"/>
            </a:lvl9pPr>
          </a:lstStyle>
          <a:p>
            <a:endParaRPr/>
          </a:p>
        </p:txBody>
      </p:sp>
      <p:sp>
        <p:nvSpPr>
          <p:cNvPr id="74" name="Google Shape;74;p14"/>
          <p:cNvSpPr txBox="1">
            <a:spLocks noGrp="1"/>
          </p:cNvSpPr>
          <p:nvPr>
            <p:ph type="ftr" idx="11"/>
          </p:nvPr>
        </p:nvSpPr>
        <p:spPr>
          <a:xfrm>
            <a:off x="971551" y="4476750"/>
            <a:ext cx="5479500" cy="2094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sz="1100"/>
            </a:lvl1pPr>
            <a:lvl2pPr lvl="1" algn="l" rtl="0">
              <a:spcBef>
                <a:spcPts val="0"/>
              </a:spcBef>
              <a:spcAft>
                <a:spcPts val="0"/>
              </a:spcAft>
              <a:buSzPts val="1100"/>
              <a:buNone/>
              <a:defRPr sz="1100"/>
            </a:lvl2pPr>
            <a:lvl3pPr lvl="2" algn="l" rtl="0">
              <a:spcBef>
                <a:spcPts val="0"/>
              </a:spcBef>
              <a:spcAft>
                <a:spcPts val="0"/>
              </a:spcAft>
              <a:buSzPts val="1100"/>
              <a:buNone/>
              <a:defRPr sz="1100"/>
            </a:lvl3pPr>
            <a:lvl4pPr lvl="3" algn="l" rtl="0">
              <a:spcBef>
                <a:spcPts val="0"/>
              </a:spcBef>
              <a:spcAft>
                <a:spcPts val="0"/>
              </a:spcAft>
              <a:buSzPts val="1100"/>
              <a:buNone/>
              <a:defRPr sz="1100"/>
            </a:lvl4pPr>
            <a:lvl5pPr lvl="4" algn="l" rtl="0">
              <a:spcBef>
                <a:spcPts val="0"/>
              </a:spcBef>
              <a:spcAft>
                <a:spcPts val="0"/>
              </a:spcAft>
              <a:buSzPts val="1100"/>
              <a:buNone/>
              <a:defRPr sz="1100"/>
            </a:lvl5pPr>
            <a:lvl6pPr lvl="5" algn="l" rtl="0">
              <a:spcBef>
                <a:spcPts val="0"/>
              </a:spcBef>
              <a:spcAft>
                <a:spcPts val="0"/>
              </a:spcAft>
              <a:buSzPts val="1100"/>
              <a:buNone/>
              <a:defRPr sz="1100"/>
            </a:lvl6pPr>
            <a:lvl7pPr lvl="6" algn="l" rtl="0">
              <a:spcBef>
                <a:spcPts val="0"/>
              </a:spcBef>
              <a:spcAft>
                <a:spcPts val="0"/>
              </a:spcAft>
              <a:buSzPts val="1100"/>
              <a:buNone/>
              <a:defRPr sz="1100"/>
            </a:lvl7pPr>
            <a:lvl8pPr lvl="7" algn="l" rtl="0">
              <a:spcBef>
                <a:spcPts val="0"/>
              </a:spcBef>
              <a:spcAft>
                <a:spcPts val="0"/>
              </a:spcAft>
              <a:buSzPts val="1100"/>
              <a:buNone/>
              <a:defRPr sz="1100"/>
            </a:lvl8pPr>
            <a:lvl9pPr lvl="8" algn="l" rtl="0">
              <a:spcBef>
                <a:spcPts val="0"/>
              </a:spcBef>
              <a:spcAft>
                <a:spcPts val="0"/>
              </a:spcAft>
              <a:buSzPts val="1100"/>
              <a:buNone/>
              <a:defRPr sz="1100"/>
            </a:lvl9pPr>
          </a:lstStyle>
          <a:p>
            <a:endParaRPr/>
          </a:p>
        </p:txBody>
      </p:sp>
      <p:sp>
        <p:nvSpPr>
          <p:cNvPr id="75" name="Google Shape;75;p14"/>
          <p:cNvSpPr txBox="1">
            <a:spLocks noGrp="1"/>
          </p:cNvSpPr>
          <p:nvPr>
            <p:ph type="sldNum" idx="12"/>
          </p:nvPr>
        </p:nvSpPr>
        <p:spPr>
          <a:xfrm>
            <a:off x="7765426" y="4476750"/>
            <a:ext cx="407100" cy="209400"/>
          </a:xfrm>
          <a:prstGeom prst="rect">
            <a:avLst/>
          </a:prstGeom>
          <a:noFill/>
          <a:ln>
            <a:noFill/>
          </a:ln>
        </p:spPr>
        <p:txBody>
          <a:bodyPr spcFirstLastPara="1" wrap="square" lIns="68575" tIns="34275" rIns="68575" bIns="34275" anchor="ctr" anchorCtr="0">
            <a:normAutofit lnSpcReduction="10000"/>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
              <a:t>‹#›</a:t>
            </a:fld>
            <a:endParaRPr/>
          </a:p>
        </p:txBody>
      </p:sp>
      <p:cxnSp>
        <p:nvCxnSpPr>
          <p:cNvPr id="76" name="Google Shape;76;p14"/>
          <p:cNvCxnSpPr/>
          <p:nvPr/>
        </p:nvCxnSpPr>
        <p:spPr>
          <a:xfrm>
            <a:off x="1509542" y="2782939"/>
            <a:ext cx="6122400" cy="0"/>
          </a:xfrm>
          <a:prstGeom prst="straightConnector1">
            <a:avLst/>
          </a:prstGeom>
          <a:noFill/>
          <a:ln w="15875" cap="flat" cmpd="sng">
            <a:solidFill>
              <a:schemeClr val="accent1"/>
            </a:solidFill>
            <a:prstDash val="solid"/>
            <a:round/>
            <a:headEnd type="none" w="sm" len="sm"/>
            <a:tailEnd type="none" w="sm" len="sm"/>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2">
  <p:cSld name="SECTION_HEADER_3">
    <p:spTree>
      <p:nvGrpSpPr>
        <p:cNvPr id="1" name="Shape 77"/>
        <p:cNvGrpSpPr/>
        <p:nvPr/>
      </p:nvGrpSpPr>
      <p:grpSpPr>
        <a:xfrm>
          <a:off x="0" y="0"/>
          <a:ext cx="0" cy="0"/>
          <a:chOff x="0" y="0"/>
          <a:chExt cx="0" cy="0"/>
        </a:xfrm>
      </p:grpSpPr>
      <p:sp>
        <p:nvSpPr>
          <p:cNvPr id="78" name="Google Shape;78;p15"/>
          <p:cNvSpPr txBox="1">
            <a:spLocks noGrp="1"/>
          </p:cNvSpPr>
          <p:nvPr>
            <p:ph type="title"/>
          </p:nvPr>
        </p:nvSpPr>
        <p:spPr>
          <a:xfrm>
            <a:off x="1511302" y="1314454"/>
            <a:ext cx="6119100" cy="1366800"/>
          </a:xfrm>
          <a:prstGeom prst="rect">
            <a:avLst/>
          </a:prstGeom>
          <a:noFill/>
          <a:ln>
            <a:noFill/>
          </a:ln>
        </p:spPr>
        <p:txBody>
          <a:bodyPr spcFirstLastPara="1" wrap="square" lIns="68575" tIns="34275" rIns="68575" bIns="34275" anchor="b" anchorCtr="0">
            <a:normAutofit/>
          </a:bodyPr>
          <a:lstStyle>
            <a:lvl1pPr lvl="0" algn="ctr" rtl="0">
              <a:spcBef>
                <a:spcPts val="0"/>
              </a:spcBef>
              <a:spcAft>
                <a:spcPts val="0"/>
              </a:spcAft>
              <a:buClr>
                <a:srgbClr val="262626"/>
              </a:buClr>
              <a:buSzPts val="3300"/>
              <a:buFont typeface="Garamond"/>
              <a:buNone/>
              <a:defRPr sz="3300" b="0" cap="none"/>
            </a:lvl1pPr>
            <a:lvl2pPr lvl="1" algn="l" rtl="0">
              <a:spcBef>
                <a:spcPts val="0"/>
              </a:spcBef>
              <a:spcAft>
                <a:spcPts val="0"/>
              </a:spcAft>
              <a:buSzPts val="3600"/>
              <a:buNone/>
              <a:defRPr/>
            </a:lvl2pPr>
            <a:lvl3pPr lvl="2" algn="l" rtl="0">
              <a:spcBef>
                <a:spcPts val="0"/>
              </a:spcBef>
              <a:spcAft>
                <a:spcPts val="0"/>
              </a:spcAft>
              <a:buSzPts val="3600"/>
              <a:buNone/>
              <a:defRPr/>
            </a:lvl3pPr>
            <a:lvl4pPr lvl="3" algn="l" rtl="0">
              <a:spcBef>
                <a:spcPts val="0"/>
              </a:spcBef>
              <a:spcAft>
                <a:spcPts val="0"/>
              </a:spcAft>
              <a:buSzPts val="3600"/>
              <a:buNone/>
              <a:defRPr/>
            </a:lvl4pPr>
            <a:lvl5pPr lvl="4" algn="l" rtl="0">
              <a:spcBef>
                <a:spcPts val="0"/>
              </a:spcBef>
              <a:spcAft>
                <a:spcPts val="0"/>
              </a:spcAft>
              <a:buSzPts val="3600"/>
              <a:buNone/>
              <a:defRPr/>
            </a:lvl5pPr>
            <a:lvl6pPr lvl="5" algn="l" rtl="0">
              <a:spcBef>
                <a:spcPts val="0"/>
              </a:spcBef>
              <a:spcAft>
                <a:spcPts val="0"/>
              </a:spcAft>
              <a:buSzPts val="3600"/>
              <a:buNone/>
              <a:defRPr/>
            </a:lvl6pPr>
            <a:lvl7pPr lvl="6" algn="l" rtl="0">
              <a:spcBef>
                <a:spcPts val="0"/>
              </a:spcBef>
              <a:spcAft>
                <a:spcPts val="0"/>
              </a:spcAft>
              <a:buSzPts val="3600"/>
              <a:buNone/>
              <a:defRPr/>
            </a:lvl7pPr>
            <a:lvl8pPr lvl="7" algn="l" rtl="0">
              <a:spcBef>
                <a:spcPts val="0"/>
              </a:spcBef>
              <a:spcAft>
                <a:spcPts val="0"/>
              </a:spcAft>
              <a:buSzPts val="3600"/>
              <a:buNone/>
              <a:defRPr/>
            </a:lvl8pPr>
            <a:lvl9pPr lvl="8" algn="l" rtl="0">
              <a:spcBef>
                <a:spcPts val="0"/>
              </a:spcBef>
              <a:spcAft>
                <a:spcPts val="0"/>
              </a:spcAft>
              <a:buSzPts val="3600"/>
              <a:buNone/>
              <a:defRPr/>
            </a:lvl9pPr>
          </a:lstStyle>
          <a:p>
            <a:endParaRPr/>
          </a:p>
        </p:txBody>
      </p:sp>
      <p:sp>
        <p:nvSpPr>
          <p:cNvPr id="79" name="Google Shape;79;p15"/>
          <p:cNvSpPr txBox="1">
            <a:spLocks noGrp="1"/>
          </p:cNvSpPr>
          <p:nvPr>
            <p:ph type="body" idx="1"/>
          </p:nvPr>
        </p:nvSpPr>
        <p:spPr>
          <a:xfrm>
            <a:off x="1511300" y="2884538"/>
            <a:ext cx="6119100" cy="715800"/>
          </a:xfrm>
          <a:prstGeom prst="rect">
            <a:avLst/>
          </a:prstGeom>
          <a:noFill/>
          <a:ln>
            <a:noFill/>
          </a:ln>
        </p:spPr>
        <p:txBody>
          <a:bodyPr spcFirstLastPara="1" wrap="square" lIns="68575" tIns="34275" rIns="68575" bIns="34275" anchor="t" anchorCtr="0">
            <a:normAutofit/>
          </a:bodyPr>
          <a:lstStyle>
            <a:lvl1pPr marL="457200" lvl="0" indent="-228600" algn="ctr" rtl="0">
              <a:spcBef>
                <a:spcPts val="400"/>
              </a:spcBef>
              <a:spcAft>
                <a:spcPts val="0"/>
              </a:spcAft>
              <a:buSzPts val="2100"/>
              <a:buNone/>
              <a:defRPr sz="1800">
                <a:solidFill>
                  <a:schemeClr val="dk1"/>
                </a:solidFill>
              </a:defRPr>
            </a:lvl1pPr>
            <a:lvl2pPr marL="914400" lvl="1" indent="-228600" algn="l" rtl="0">
              <a:spcBef>
                <a:spcPts val="500"/>
              </a:spcBef>
              <a:spcAft>
                <a:spcPts val="0"/>
              </a:spcAft>
              <a:buSzPts val="1600"/>
              <a:buNone/>
              <a:defRPr sz="1400">
                <a:solidFill>
                  <a:srgbClr val="888888"/>
                </a:solidFill>
              </a:defRPr>
            </a:lvl2pPr>
            <a:lvl3pPr marL="1371600" lvl="2" indent="-228600" algn="l" rtl="0">
              <a:spcBef>
                <a:spcPts val="500"/>
              </a:spcBef>
              <a:spcAft>
                <a:spcPts val="0"/>
              </a:spcAft>
              <a:buSzPts val="1400"/>
              <a:buNone/>
              <a:defRPr sz="1200">
                <a:solidFill>
                  <a:srgbClr val="888888"/>
                </a:solidFill>
              </a:defRPr>
            </a:lvl3pPr>
            <a:lvl4pPr marL="1828800" lvl="3" indent="-228600" algn="l" rtl="0">
              <a:spcBef>
                <a:spcPts val="500"/>
              </a:spcBef>
              <a:spcAft>
                <a:spcPts val="0"/>
              </a:spcAft>
              <a:buSzPts val="1200"/>
              <a:buNone/>
              <a:defRPr sz="1100">
                <a:solidFill>
                  <a:srgbClr val="888888"/>
                </a:solidFill>
              </a:defRPr>
            </a:lvl4pPr>
            <a:lvl5pPr marL="2286000" lvl="4" indent="-228600" algn="l" rtl="0">
              <a:spcBef>
                <a:spcPts val="500"/>
              </a:spcBef>
              <a:spcAft>
                <a:spcPts val="0"/>
              </a:spcAft>
              <a:buSzPts val="1200"/>
              <a:buNone/>
              <a:defRPr sz="1100">
                <a:solidFill>
                  <a:srgbClr val="888888"/>
                </a:solidFill>
              </a:defRPr>
            </a:lvl5pPr>
            <a:lvl6pPr marL="2743200" lvl="5" indent="-228600" algn="l" rtl="0">
              <a:spcBef>
                <a:spcPts val="500"/>
              </a:spcBef>
              <a:spcAft>
                <a:spcPts val="0"/>
              </a:spcAft>
              <a:buSzPts val="1200"/>
              <a:buNone/>
              <a:defRPr sz="1100">
                <a:solidFill>
                  <a:srgbClr val="888888"/>
                </a:solidFill>
              </a:defRPr>
            </a:lvl6pPr>
            <a:lvl7pPr marL="3200400" lvl="6" indent="-228600" algn="l" rtl="0">
              <a:spcBef>
                <a:spcPts val="500"/>
              </a:spcBef>
              <a:spcAft>
                <a:spcPts val="0"/>
              </a:spcAft>
              <a:buSzPts val="1200"/>
              <a:buNone/>
              <a:defRPr sz="1100">
                <a:solidFill>
                  <a:srgbClr val="888888"/>
                </a:solidFill>
              </a:defRPr>
            </a:lvl7pPr>
            <a:lvl8pPr marL="3657600" lvl="7" indent="-228600" algn="l" rtl="0">
              <a:spcBef>
                <a:spcPts val="500"/>
              </a:spcBef>
              <a:spcAft>
                <a:spcPts val="0"/>
              </a:spcAft>
              <a:buSzPts val="1200"/>
              <a:buNone/>
              <a:defRPr sz="1100">
                <a:solidFill>
                  <a:srgbClr val="888888"/>
                </a:solidFill>
              </a:defRPr>
            </a:lvl8pPr>
            <a:lvl9pPr marL="4114800" lvl="8" indent="-228600" algn="l" rtl="0">
              <a:spcBef>
                <a:spcPts val="500"/>
              </a:spcBef>
              <a:spcAft>
                <a:spcPts val="500"/>
              </a:spcAft>
              <a:buSzPts val="1200"/>
              <a:buNone/>
              <a:defRPr sz="1100">
                <a:solidFill>
                  <a:srgbClr val="888888"/>
                </a:solidFill>
              </a:defRPr>
            </a:lvl9pPr>
          </a:lstStyle>
          <a:p>
            <a:endParaRPr/>
          </a:p>
        </p:txBody>
      </p:sp>
      <p:sp>
        <p:nvSpPr>
          <p:cNvPr id="80" name="Google Shape;80;p15"/>
          <p:cNvSpPr txBox="1">
            <a:spLocks noGrp="1"/>
          </p:cNvSpPr>
          <p:nvPr>
            <p:ph type="dt" idx="10"/>
          </p:nvPr>
        </p:nvSpPr>
        <p:spPr>
          <a:xfrm>
            <a:off x="6508126" y="4476750"/>
            <a:ext cx="1200300" cy="209400"/>
          </a:xfrm>
          <a:prstGeom prst="rect">
            <a:avLst/>
          </a:prstGeom>
          <a:noFill/>
          <a:ln>
            <a:noFill/>
          </a:ln>
        </p:spPr>
        <p:txBody>
          <a:bodyPr spcFirstLastPara="1" wrap="square" lIns="68575" tIns="34275" rIns="68575" bIns="34275" anchor="ctr" anchorCtr="0">
            <a:noAutofit/>
          </a:bodyPr>
          <a:lstStyle>
            <a:lvl1pPr lvl="0" algn="r" rtl="0">
              <a:spcBef>
                <a:spcPts val="0"/>
              </a:spcBef>
              <a:spcAft>
                <a:spcPts val="0"/>
              </a:spcAft>
              <a:buSzPts val="1100"/>
              <a:buNone/>
              <a:defRPr sz="1100"/>
            </a:lvl1pPr>
            <a:lvl2pPr lvl="1" algn="l" rtl="0">
              <a:spcBef>
                <a:spcPts val="0"/>
              </a:spcBef>
              <a:spcAft>
                <a:spcPts val="0"/>
              </a:spcAft>
              <a:buSzPts val="1100"/>
              <a:buNone/>
              <a:defRPr sz="1100"/>
            </a:lvl2pPr>
            <a:lvl3pPr lvl="2" algn="l" rtl="0">
              <a:spcBef>
                <a:spcPts val="0"/>
              </a:spcBef>
              <a:spcAft>
                <a:spcPts val="0"/>
              </a:spcAft>
              <a:buSzPts val="1100"/>
              <a:buNone/>
              <a:defRPr sz="1100"/>
            </a:lvl3pPr>
            <a:lvl4pPr lvl="3" algn="l" rtl="0">
              <a:spcBef>
                <a:spcPts val="0"/>
              </a:spcBef>
              <a:spcAft>
                <a:spcPts val="0"/>
              </a:spcAft>
              <a:buSzPts val="1100"/>
              <a:buNone/>
              <a:defRPr sz="1100"/>
            </a:lvl4pPr>
            <a:lvl5pPr lvl="4" algn="l" rtl="0">
              <a:spcBef>
                <a:spcPts val="0"/>
              </a:spcBef>
              <a:spcAft>
                <a:spcPts val="0"/>
              </a:spcAft>
              <a:buSzPts val="1100"/>
              <a:buNone/>
              <a:defRPr sz="1100"/>
            </a:lvl5pPr>
            <a:lvl6pPr lvl="5" algn="l" rtl="0">
              <a:spcBef>
                <a:spcPts val="0"/>
              </a:spcBef>
              <a:spcAft>
                <a:spcPts val="0"/>
              </a:spcAft>
              <a:buSzPts val="1100"/>
              <a:buNone/>
              <a:defRPr sz="1100"/>
            </a:lvl6pPr>
            <a:lvl7pPr lvl="6" algn="l" rtl="0">
              <a:spcBef>
                <a:spcPts val="0"/>
              </a:spcBef>
              <a:spcAft>
                <a:spcPts val="0"/>
              </a:spcAft>
              <a:buSzPts val="1100"/>
              <a:buNone/>
              <a:defRPr sz="1100"/>
            </a:lvl7pPr>
            <a:lvl8pPr lvl="7" algn="l" rtl="0">
              <a:spcBef>
                <a:spcPts val="0"/>
              </a:spcBef>
              <a:spcAft>
                <a:spcPts val="0"/>
              </a:spcAft>
              <a:buSzPts val="1100"/>
              <a:buNone/>
              <a:defRPr sz="1100"/>
            </a:lvl8pPr>
            <a:lvl9pPr lvl="8" algn="l" rtl="0">
              <a:spcBef>
                <a:spcPts val="0"/>
              </a:spcBef>
              <a:spcAft>
                <a:spcPts val="0"/>
              </a:spcAft>
              <a:buSzPts val="1100"/>
              <a:buNone/>
              <a:defRPr sz="1100"/>
            </a:lvl9pPr>
          </a:lstStyle>
          <a:p>
            <a:endParaRPr/>
          </a:p>
        </p:txBody>
      </p:sp>
      <p:sp>
        <p:nvSpPr>
          <p:cNvPr id="81" name="Google Shape;81;p15"/>
          <p:cNvSpPr txBox="1">
            <a:spLocks noGrp="1"/>
          </p:cNvSpPr>
          <p:nvPr>
            <p:ph type="ftr" idx="11"/>
          </p:nvPr>
        </p:nvSpPr>
        <p:spPr>
          <a:xfrm>
            <a:off x="971551" y="4476750"/>
            <a:ext cx="5479500" cy="2094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sz="1100"/>
            </a:lvl1pPr>
            <a:lvl2pPr lvl="1" algn="l" rtl="0">
              <a:spcBef>
                <a:spcPts val="0"/>
              </a:spcBef>
              <a:spcAft>
                <a:spcPts val="0"/>
              </a:spcAft>
              <a:buSzPts val="1100"/>
              <a:buNone/>
              <a:defRPr sz="1100"/>
            </a:lvl2pPr>
            <a:lvl3pPr lvl="2" algn="l" rtl="0">
              <a:spcBef>
                <a:spcPts val="0"/>
              </a:spcBef>
              <a:spcAft>
                <a:spcPts val="0"/>
              </a:spcAft>
              <a:buSzPts val="1100"/>
              <a:buNone/>
              <a:defRPr sz="1100"/>
            </a:lvl3pPr>
            <a:lvl4pPr lvl="3" algn="l" rtl="0">
              <a:spcBef>
                <a:spcPts val="0"/>
              </a:spcBef>
              <a:spcAft>
                <a:spcPts val="0"/>
              </a:spcAft>
              <a:buSzPts val="1100"/>
              <a:buNone/>
              <a:defRPr sz="1100"/>
            </a:lvl4pPr>
            <a:lvl5pPr lvl="4" algn="l" rtl="0">
              <a:spcBef>
                <a:spcPts val="0"/>
              </a:spcBef>
              <a:spcAft>
                <a:spcPts val="0"/>
              </a:spcAft>
              <a:buSzPts val="1100"/>
              <a:buNone/>
              <a:defRPr sz="1100"/>
            </a:lvl5pPr>
            <a:lvl6pPr lvl="5" algn="l" rtl="0">
              <a:spcBef>
                <a:spcPts val="0"/>
              </a:spcBef>
              <a:spcAft>
                <a:spcPts val="0"/>
              </a:spcAft>
              <a:buSzPts val="1100"/>
              <a:buNone/>
              <a:defRPr sz="1100"/>
            </a:lvl6pPr>
            <a:lvl7pPr lvl="6" algn="l" rtl="0">
              <a:spcBef>
                <a:spcPts val="0"/>
              </a:spcBef>
              <a:spcAft>
                <a:spcPts val="0"/>
              </a:spcAft>
              <a:buSzPts val="1100"/>
              <a:buNone/>
              <a:defRPr sz="1100"/>
            </a:lvl7pPr>
            <a:lvl8pPr lvl="7" algn="l" rtl="0">
              <a:spcBef>
                <a:spcPts val="0"/>
              </a:spcBef>
              <a:spcAft>
                <a:spcPts val="0"/>
              </a:spcAft>
              <a:buSzPts val="1100"/>
              <a:buNone/>
              <a:defRPr sz="1100"/>
            </a:lvl8pPr>
            <a:lvl9pPr lvl="8" algn="l" rtl="0">
              <a:spcBef>
                <a:spcPts val="0"/>
              </a:spcBef>
              <a:spcAft>
                <a:spcPts val="0"/>
              </a:spcAft>
              <a:buSzPts val="1100"/>
              <a:buNone/>
              <a:defRPr sz="1100"/>
            </a:lvl9pPr>
          </a:lstStyle>
          <a:p>
            <a:endParaRPr/>
          </a:p>
        </p:txBody>
      </p:sp>
      <p:sp>
        <p:nvSpPr>
          <p:cNvPr id="82" name="Google Shape;82;p15"/>
          <p:cNvSpPr txBox="1">
            <a:spLocks noGrp="1"/>
          </p:cNvSpPr>
          <p:nvPr>
            <p:ph type="sldNum" idx="12"/>
          </p:nvPr>
        </p:nvSpPr>
        <p:spPr>
          <a:xfrm>
            <a:off x="7765426" y="4476750"/>
            <a:ext cx="407100" cy="209400"/>
          </a:xfrm>
          <a:prstGeom prst="rect">
            <a:avLst/>
          </a:prstGeom>
          <a:noFill/>
          <a:ln>
            <a:noFill/>
          </a:ln>
        </p:spPr>
        <p:txBody>
          <a:bodyPr spcFirstLastPara="1" wrap="square" lIns="68575" tIns="34275" rIns="68575" bIns="34275" anchor="ctr" anchorCtr="0">
            <a:normAutofit lnSpcReduction="10000"/>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
              <a:t>‹#›</a:t>
            </a:fld>
            <a:endParaRPr/>
          </a:p>
        </p:txBody>
      </p:sp>
      <p:cxnSp>
        <p:nvCxnSpPr>
          <p:cNvPr id="83" name="Google Shape;83;p15"/>
          <p:cNvCxnSpPr/>
          <p:nvPr/>
        </p:nvCxnSpPr>
        <p:spPr>
          <a:xfrm>
            <a:off x="1509542" y="2782939"/>
            <a:ext cx="6122400" cy="0"/>
          </a:xfrm>
          <a:prstGeom prst="straightConnector1">
            <a:avLst/>
          </a:prstGeom>
          <a:noFill/>
          <a:ln w="15875" cap="flat" cmpd="sng">
            <a:solidFill>
              <a:schemeClr val="accent1"/>
            </a:solidFill>
            <a:prstDash val="solid"/>
            <a:round/>
            <a:headEnd type="none" w="sm" len="sm"/>
            <a:tailEnd type="none" w="sm" len="sm"/>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Header 3">
  <p:cSld name="SECTION_HEADER_4">
    <p:spTree>
      <p:nvGrpSpPr>
        <p:cNvPr id="1" name="Shape 84"/>
        <p:cNvGrpSpPr/>
        <p:nvPr/>
      </p:nvGrpSpPr>
      <p:grpSpPr>
        <a:xfrm>
          <a:off x="0" y="0"/>
          <a:ext cx="0" cy="0"/>
          <a:chOff x="0" y="0"/>
          <a:chExt cx="0" cy="0"/>
        </a:xfrm>
      </p:grpSpPr>
      <p:sp>
        <p:nvSpPr>
          <p:cNvPr id="85" name="Google Shape;85;p16"/>
          <p:cNvSpPr txBox="1">
            <a:spLocks noGrp="1"/>
          </p:cNvSpPr>
          <p:nvPr>
            <p:ph type="title"/>
          </p:nvPr>
        </p:nvSpPr>
        <p:spPr>
          <a:xfrm>
            <a:off x="1511302" y="1314454"/>
            <a:ext cx="6119100" cy="1366800"/>
          </a:xfrm>
          <a:prstGeom prst="rect">
            <a:avLst/>
          </a:prstGeom>
          <a:noFill/>
          <a:ln>
            <a:noFill/>
          </a:ln>
        </p:spPr>
        <p:txBody>
          <a:bodyPr spcFirstLastPara="1" wrap="square" lIns="68575" tIns="34275" rIns="68575" bIns="34275" anchor="b" anchorCtr="0">
            <a:normAutofit/>
          </a:bodyPr>
          <a:lstStyle>
            <a:lvl1pPr lvl="0" algn="ctr" rtl="0">
              <a:spcBef>
                <a:spcPts val="0"/>
              </a:spcBef>
              <a:spcAft>
                <a:spcPts val="0"/>
              </a:spcAft>
              <a:buClr>
                <a:srgbClr val="262626"/>
              </a:buClr>
              <a:buSzPts val="3300"/>
              <a:buFont typeface="Garamond"/>
              <a:buNone/>
              <a:defRPr sz="3300" b="0" cap="none"/>
            </a:lvl1pPr>
            <a:lvl2pPr lvl="1" algn="l" rtl="0">
              <a:spcBef>
                <a:spcPts val="0"/>
              </a:spcBef>
              <a:spcAft>
                <a:spcPts val="0"/>
              </a:spcAft>
              <a:buSzPts val="3600"/>
              <a:buNone/>
              <a:defRPr/>
            </a:lvl2pPr>
            <a:lvl3pPr lvl="2" algn="l" rtl="0">
              <a:spcBef>
                <a:spcPts val="0"/>
              </a:spcBef>
              <a:spcAft>
                <a:spcPts val="0"/>
              </a:spcAft>
              <a:buSzPts val="3600"/>
              <a:buNone/>
              <a:defRPr/>
            </a:lvl3pPr>
            <a:lvl4pPr lvl="3" algn="l" rtl="0">
              <a:spcBef>
                <a:spcPts val="0"/>
              </a:spcBef>
              <a:spcAft>
                <a:spcPts val="0"/>
              </a:spcAft>
              <a:buSzPts val="3600"/>
              <a:buNone/>
              <a:defRPr/>
            </a:lvl4pPr>
            <a:lvl5pPr lvl="4" algn="l" rtl="0">
              <a:spcBef>
                <a:spcPts val="0"/>
              </a:spcBef>
              <a:spcAft>
                <a:spcPts val="0"/>
              </a:spcAft>
              <a:buSzPts val="3600"/>
              <a:buNone/>
              <a:defRPr/>
            </a:lvl5pPr>
            <a:lvl6pPr lvl="5" algn="l" rtl="0">
              <a:spcBef>
                <a:spcPts val="0"/>
              </a:spcBef>
              <a:spcAft>
                <a:spcPts val="0"/>
              </a:spcAft>
              <a:buSzPts val="3600"/>
              <a:buNone/>
              <a:defRPr/>
            </a:lvl6pPr>
            <a:lvl7pPr lvl="6" algn="l" rtl="0">
              <a:spcBef>
                <a:spcPts val="0"/>
              </a:spcBef>
              <a:spcAft>
                <a:spcPts val="0"/>
              </a:spcAft>
              <a:buSzPts val="3600"/>
              <a:buNone/>
              <a:defRPr/>
            </a:lvl7pPr>
            <a:lvl8pPr lvl="7" algn="l" rtl="0">
              <a:spcBef>
                <a:spcPts val="0"/>
              </a:spcBef>
              <a:spcAft>
                <a:spcPts val="0"/>
              </a:spcAft>
              <a:buSzPts val="3600"/>
              <a:buNone/>
              <a:defRPr/>
            </a:lvl8pPr>
            <a:lvl9pPr lvl="8" algn="l" rtl="0">
              <a:spcBef>
                <a:spcPts val="0"/>
              </a:spcBef>
              <a:spcAft>
                <a:spcPts val="0"/>
              </a:spcAft>
              <a:buSzPts val="3600"/>
              <a:buNone/>
              <a:defRPr/>
            </a:lvl9pPr>
          </a:lstStyle>
          <a:p>
            <a:endParaRPr/>
          </a:p>
        </p:txBody>
      </p:sp>
      <p:sp>
        <p:nvSpPr>
          <p:cNvPr id="86" name="Google Shape;86;p16"/>
          <p:cNvSpPr txBox="1">
            <a:spLocks noGrp="1"/>
          </p:cNvSpPr>
          <p:nvPr>
            <p:ph type="body" idx="1"/>
          </p:nvPr>
        </p:nvSpPr>
        <p:spPr>
          <a:xfrm>
            <a:off x="1511300" y="2884538"/>
            <a:ext cx="6119100" cy="715800"/>
          </a:xfrm>
          <a:prstGeom prst="rect">
            <a:avLst/>
          </a:prstGeom>
          <a:noFill/>
          <a:ln>
            <a:noFill/>
          </a:ln>
        </p:spPr>
        <p:txBody>
          <a:bodyPr spcFirstLastPara="1" wrap="square" lIns="68575" tIns="34275" rIns="68575" bIns="34275" anchor="t" anchorCtr="0">
            <a:normAutofit/>
          </a:bodyPr>
          <a:lstStyle>
            <a:lvl1pPr marL="457200" lvl="0" indent="-228600" algn="ctr" rtl="0">
              <a:spcBef>
                <a:spcPts val="400"/>
              </a:spcBef>
              <a:spcAft>
                <a:spcPts val="0"/>
              </a:spcAft>
              <a:buSzPts val="2100"/>
              <a:buNone/>
              <a:defRPr sz="1800">
                <a:solidFill>
                  <a:schemeClr val="dk1"/>
                </a:solidFill>
              </a:defRPr>
            </a:lvl1pPr>
            <a:lvl2pPr marL="914400" lvl="1" indent="-228600" algn="l" rtl="0">
              <a:spcBef>
                <a:spcPts val="500"/>
              </a:spcBef>
              <a:spcAft>
                <a:spcPts val="0"/>
              </a:spcAft>
              <a:buSzPts val="1600"/>
              <a:buNone/>
              <a:defRPr sz="1400">
                <a:solidFill>
                  <a:srgbClr val="888888"/>
                </a:solidFill>
              </a:defRPr>
            </a:lvl2pPr>
            <a:lvl3pPr marL="1371600" lvl="2" indent="-228600" algn="l" rtl="0">
              <a:spcBef>
                <a:spcPts val="500"/>
              </a:spcBef>
              <a:spcAft>
                <a:spcPts val="0"/>
              </a:spcAft>
              <a:buSzPts val="1400"/>
              <a:buNone/>
              <a:defRPr sz="1200">
                <a:solidFill>
                  <a:srgbClr val="888888"/>
                </a:solidFill>
              </a:defRPr>
            </a:lvl3pPr>
            <a:lvl4pPr marL="1828800" lvl="3" indent="-228600" algn="l" rtl="0">
              <a:spcBef>
                <a:spcPts val="500"/>
              </a:spcBef>
              <a:spcAft>
                <a:spcPts val="0"/>
              </a:spcAft>
              <a:buSzPts val="1200"/>
              <a:buNone/>
              <a:defRPr sz="1100">
                <a:solidFill>
                  <a:srgbClr val="888888"/>
                </a:solidFill>
              </a:defRPr>
            </a:lvl4pPr>
            <a:lvl5pPr marL="2286000" lvl="4" indent="-228600" algn="l" rtl="0">
              <a:spcBef>
                <a:spcPts val="500"/>
              </a:spcBef>
              <a:spcAft>
                <a:spcPts val="0"/>
              </a:spcAft>
              <a:buSzPts val="1200"/>
              <a:buNone/>
              <a:defRPr sz="1100">
                <a:solidFill>
                  <a:srgbClr val="888888"/>
                </a:solidFill>
              </a:defRPr>
            </a:lvl5pPr>
            <a:lvl6pPr marL="2743200" lvl="5" indent="-228600" algn="l" rtl="0">
              <a:spcBef>
                <a:spcPts val="500"/>
              </a:spcBef>
              <a:spcAft>
                <a:spcPts val="0"/>
              </a:spcAft>
              <a:buSzPts val="1200"/>
              <a:buNone/>
              <a:defRPr sz="1100">
                <a:solidFill>
                  <a:srgbClr val="888888"/>
                </a:solidFill>
              </a:defRPr>
            </a:lvl6pPr>
            <a:lvl7pPr marL="3200400" lvl="6" indent="-228600" algn="l" rtl="0">
              <a:spcBef>
                <a:spcPts val="500"/>
              </a:spcBef>
              <a:spcAft>
                <a:spcPts val="0"/>
              </a:spcAft>
              <a:buSzPts val="1200"/>
              <a:buNone/>
              <a:defRPr sz="1100">
                <a:solidFill>
                  <a:srgbClr val="888888"/>
                </a:solidFill>
              </a:defRPr>
            </a:lvl7pPr>
            <a:lvl8pPr marL="3657600" lvl="7" indent="-228600" algn="l" rtl="0">
              <a:spcBef>
                <a:spcPts val="500"/>
              </a:spcBef>
              <a:spcAft>
                <a:spcPts val="0"/>
              </a:spcAft>
              <a:buSzPts val="1200"/>
              <a:buNone/>
              <a:defRPr sz="1100">
                <a:solidFill>
                  <a:srgbClr val="888888"/>
                </a:solidFill>
              </a:defRPr>
            </a:lvl8pPr>
            <a:lvl9pPr marL="4114800" lvl="8" indent="-228600" algn="l" rtl="0">
              <a:spcBef>
                <a:spcPts val="500"/>
              </a:spcBef>
              <a:spcAft>
                <a:spcPts val="500"/>
              </a:spcAft>
              <a:buSzPts val="1200"/>
              <a:buNone/>
              <a:defRPr sz="1100">
                <a:solidFill>
                  <a:srgbClr val="888888"/>
                </a:solidFill>
              </a:defRPr>
            </a:lvl9pPr>
          </a:lstStyle>
          <a:p>
            <a:endParaRPr/>
          </a:p>
        </p:txBody>
      </p:sp>
      <p:sp>
        <p:nvSpPr>
          <p:cNvPr id="87" name="Google Shape;87;p16"/>
          <p:cNvSpPr txBox="1">
            <a:spLocks noGrp="1"/>
          </p:cNvSpPr>
          <p:nvPr>
            <p:ph type="dt" idx="10"/>
          </p:nvPr>
        </p:nvSpPr>
        <p:spPr>
          <a:xfrm>
            <a:off x="6508126" y="4476750"/>
            <a:ext cx="1200300" cy="209400"/>
          </a:xfrm>
          <a:prstGeom prst="rect">
            <a:avLst/>
          </a:prstGeom>
          <a:noFill/>
          <a:ln>
            <a:noFill/>
          </a:ln>
        </p:spPr>
        <p:txBody>
          <a:bodyPr spcFirstLastPara="1" wrap="square" lIns="68575" tIns="34275" rIns="68575" bIns="34275" anchor="ctr" anchorCtr="0">
            <a:noAutofit/>
          </a:bodyPr>
          <a:lstStyle>
            <a:lvl1pPr lvl="0" algn="r" rtl="0">
              <a:spcBef>
                <a:spcPts val="0"/>
              </a:spcBef>
              <a:spcAft>
                <a:spcPts val="0"/>
              </a:spcAft>
              <a:buSzPts val="1100"/>
              <a:buNone/>
              <a:defRPr sz="1100"/>
            </a:lvl1pPr>
            <a:lvl2pPr lvl="1" algn="l" rtl="0">
              <a:spcBef>
                <a:spcPts val="0"/>
              </a:spcBef>
              <a:spcAft>
                <a:spcPts val="0"/>
              </a:spcAft>
              <a:buSzPts val="1100"/>
              <a:buNone/>
              <a:defRPr sz="1100"/>
            </a:lvl2pPr>
            <a:lvl3pPr lvl="2" algn="l" rtl="0">
              <a:spcBef>
                <a:spcPts val="0"/>
              </a:spcBef>
              <a:spcAft>
                <a:spcPts val="0"/>
              </a:spcAft>
              <a:buSzPts val="1100"/>
              <a:buNone/>
              <a:defRPr sz="1100"/>
            </a:lvl3pPr>
            <a:lvl4pPr lvl="3" algn="l" rtl="0">
              <a:spcBef>
                <a:spcPts val="0"/>
              </a:spcBef>
              <a:spcAft>
                <a:spcPts val="0"/>
              </a:spcAft>
              <a:buSzPts val="1100"/>
              <a:buNone/>
              <a:defRPr sz="1100"/>
            </a:lvl4pPr>
            <a:lvl5pPr lvl="4" algn="l" rtl="0">
              <a:spcBef>
                <a:spcPts val="0"/>
              </a:spcBef>
              <a:spcAft>
                <a:spcPts val="0"/>
              </a:spcAft>
              <a:buSzPts val="1100"/>
              <a:buNone/>
              <a:defRPr sz="1100"/>
            </a:lvl5pPr>
            <a:lvl6pPr lvl="5" algn="l" rtl="0">
              <a:spcBef>
                <a:spcPts val="0"/>
              </a:spcBef>
              <a:spcAft>
                <a:spcPts val="0"/>
              </a:spcAft>
              <a:buSzPts val="1100"/>
              <a:buNone/>
              <a:defRPr sz="1100"/>
            </a:lvl6pPr>
            <a:lvl7pPr lvl="6" algn="l" rtl="0">
              <a:spcBef>
                <a:spcPts val="0"/>
              </a:spcBef>
              <a:spcAft>
                <a:spcPts val="0"/>
              </a:spcAft>
              <a:buSzPts val="1100"/>
              <a:buNone/>
              <a:defRPr sz="1100"/>
            </a:lvl7pPr>
            <a:lvl8pPr lvl="7" algn="l" rtl="0">
              <a:spcBef>
                <a:spcPts val="0"/>
              </a:spcBef>
              <a:spcAft>
                <a:spcPts val="0"/>
              </a:spcAft>
              <a:buSzPts val="1100"/>
              <a:buNone/>
              <a:defRPr sz="1100"/>
            </a:lvl8pPr>
            <a:lvl9pPr lvl="8" algn="l" rtl="0">
              <a:spcBef>
                <a:spcPts val="0"/>
              </a:spcBef>
              <a:spcAft>
                <a:spcPts val="0"/>
              </a:spcAft>
              <a:buSzPts val="1100"/>
              <a:buNone/>
              <a:defRPr sz="1100"/>
            </a:lvl9pPr>
          </a:lstStyle>
          <a:p>
            <a:endParaRPr/>
          </a:p>
        </p:txBody>
      </p:sp>
      <p:sp>
        <p:nvSpPr>
          <p:cNvPr id="88" name="Google Shape;88;p16"/>
          <p:cNvSpPr txBox="1">
            <a:spLocks noGrp="1"/>
          </p:cNvSpPr>
          <p:nvPr>
            <p:ph type="ftr" idx="11"/>
          </p:nvPr>
        </p:nvSpPr>
        <p:spPr>
          <a:xfrm>
            <a:off x="971551" y="4476750"/>
            <a:ext cx="5479500" cy="2094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sz="1100"/>
            </a:lvl1pPr>
            <a:lvl2pPr lvl="1" algn="l" rtl="0">
              <a:spcBef>
                <a:spcPts val="0"/>
              </a:spcBef>
              <a:spcAft>
                <a:spcPts val="0"/>
              </a:spcAft>
              <a:buSzPts val="1100"/>
              <a:buNone/>
              <a:defRPr sz="1100"/>
            </a:lvl2pPr>
            <a:lvl3pPr lvl="2" algn="l" rtl="0">
              <a:spcBef>
                <a:spcPts val="0"/>
              </a:spcBef>
              <a:spcAft>
                <a:spcPts val="0"/>
              </a:spcAft>
              <a:buSzPts val="1100"/>
              <a:buNone/>
              <a:defRPr sz="1100"/>
            </a:lvl3pPr>
            <a:lvl4pPr lvl="3" algn="l" rtl="0">
              <a:spcBef>
                <a:spcPts val="0"/>
              </a:spcBef>
              <a:spcAft>
                <a:spcPts val="0"/>
              </a:spcAft>
              <a:buSzPts val="1100"/>
              <a:buNone/>
              <a:defRPr sz="1100"/>
            </a:lvl4pPr>
            <a:lvl5pPr lvl="4" algn="l" rtl="0">
              <a:spcBef>
                <a:spcPts val="0"/>
              </a:spcBef>
              <a:spcAft>
                <a:spcPts val="0"/>
              </a:spcAft>
              <a:buSzPts val="1100"/>
              <a:buNone/>
              <a:defRPr sz="1100"/>
            </a:lvl5pPr>
            <a:lvl6pPr lvl="5" algn="l" rtl="0">
              <a:spcBef>
                <a:spcPts val="0"/>
              </a:spcBef>
              <a:spcAft>
                <a:spcPts val="0"/>
              </a:spcAft>
              <a:buSzPts val="1100"/>
              <a:buNone/>
              <a:defRPr sz="1100"/>
            </a:lvl6pPr>
            <a:lvl7pPr lvl="6" algn="l" rtl="0">
              <a:spcBef>
                <a:spcPts val="0"/>
              </a:spcBef>
              <a:spcAft>
                <a:spcPts val="0"/>
              </a:spcAft>
              <a:buSzPts val="1100"/>
              <a:buNone/>
              <a:defRPr sz="1100"/>
            </a:lvl7pPr>
            <a:lvl8pPr lvl="7" algn="l" rtl="0">
              <a:spcBef>
                <a:spcPts val="0"/>
              </a:spcBef>
              <a:spcAft>
                <a:spcPts val="0"/>
              </a:spcAft>
              <a:buSzPts val="1100"/>
              <a:buNone/>
              <a:defRPr sz="1100"/>
            </a:lvl8pPr>
            <a:lvl9pPr lvl="8" algn="l" rtl="0">
              <a:spcBef>
                <a:spcPts val="0"/>
              </a:spcBef>
              <a:spcAft>
                <a:spcPts val="0"/>
              </a:spcAft>
              <a:buSzPts val="1100"/>
              <a:buNone/>
              <a:defRPr sz="1100"/>
            </a:lvl9pPr>
          </a:lstStyle>
          <a:p>
            <a:endParaRPr/>
          </a:p>
        </p:txBody>
      </p:sp>
      <p:sp>
        <p:nvSpPr>
          <p:cNvPr id="89" name="Google Shape;89;p16"/>
          <p:cNvSpPr txBox="1">
            <a:spLocks noGrp="1"/>
          </p:cNvSpPr>
          <p:nvPr>
            <p:ph type="sldNum" idx="12"/>
          </p:nvPr>
        </p:nvSpPr>
        <p:spPr>
          <a:xfrm>
            <a:off x="7765426" y="4476750"/>
            <a:ext cx="407100" cy="209400"/>
          </a:xfrm>
          <a:prstGeom prst="rect">
            <a:avLst/>
          </a:prstGeom>
          <a:noFill/>
          <a:ln>
            <a:noFill/>
          </a:ln>
        </p:spPr>
        <p:txBody>
          <a:bodyPr spcFirstLastPara="1" wrap="square" lIns="68575" tIns="34275" rIns="68575" bIns="34275" anchor="ctr" anchorCtr="0">
            <a:normAutofit lnSpcReduction="10000"/>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
              <a:t>‹#›</a:t>
            </a:fld>
            <a:endParaRPr/>
          </a:p>
        </p:txBody>
      </p:sp>
      <p:cxnSp>
        <p:nvCxnSpPr>
          <p:cNvPr id="90" name="Google Shape;90;p16"/>
          <p:cNvCxnSpPr/>
          <p:nvPr/>
        </p:nvCxnSpPr>
        <p:spPr>
          <a:xfrm>
            <a:off x="1509542" y="2782939"/>
            <a:ext cx="6122400" cy="0"/>
          </a:xfrm>
          <a:prstGeom prst="straightConnector1">
            <a:avLst/>
          </a:prstGeom>
          <a:noFill/>
          <a:ln w="15875" cap="flat" cmpd="sng">
            <a:solidFill>
              <a:schemeClr val="accent1"/>
            </a:solidFill>
            <a:prstDash val="solid"/>
            <a:round/>
            <a:headEnd type="none" w="sm" len="sm"/>
            <a:tailEnd type="none" w="sm" len="sm"/>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2"/>
        <p:cNvGrpSpPr/>
        <p:nvPr/>
      </p:nvGrpSpPr>
      <p:grpSpPr>
        <a:xfrm>
          <a:off x="0" y="0"/>
          <a:ext cx="0" cy="0"/>
          <a:chOff x="0" y="0"/>
          <a:chExt cx="0" cy="0"/>
        </a:xfrm>
      </p:grpSpPr>
      <p:sp>
        <p:nvSpPr>
          <p:cNvPr id="23" name="Google Shape;23;p3"/>
          <p:cNvSpPr/>
          <p:nvPr/>
        </p:nvSpPr>
        <p:spPr>
          <a:xfrm>
            <a:off x="-50" y="2571900"/>
            <a:ext cx="9144000" cy="25716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txBox="1">
            <a:spLocks noGrp="1"/>
          </p:cNvSpPr>
          <p:nvPr>
            <p:ph type="title"/>
          </p:nvPr>
        </p:nvSpPr>
        <p:spPr>
          <a:xfrm>
            <a:off x="311700" y="814800"/>
            <a:ext cx="8571300" cy="9420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a:lvl1pPr>
            <a:lvl2pPr lvl="1" algn="ctr">
              <a:spcBef>
                <a:spcPts val="0"/>
              </a:spcBef>
              <a:spcAft>
                <a:spcPts val="0"/>
              </a:spcAft>
              <a:buSzPts val="3600"/>
              <a:buNone/>
              <a:defRPr/>
            </a:lvl2pPr>
            <a:lvl3pPr lvl="2" algn="ctr">
              <a:spcBef>
                <a:spcPts val="0"/>
              </a:spcBef>
              <a:spcAft>
                <a:spcPts val="0"/>
              </a:spcAft>
              <a:buSzPts val="3600"/>
              <a:buNone/>
              <a:defRPr/>
            </a:lvl3pPr>
            <a:lvl4pPr lvl="3" algn="ctr">
              <a:spcBef>
                <a:spcPts val="0"/>
              </a:spcBef>
              <a:spcAft>
                <a:spcPts val="0"/>
              </a:spcAft>
              <a:buSzPts val="3600"/>
              <a:buNone/>
              <a:defRPr/>
            </a:lvl4pPr>
            <a:lvl5pPr lvl="4" algn="ctr">
              <a:spcBef>
                <a:spcPts val="0"/>
              </a:spcBef>
              <a:spcAft>
                <a:spcPts val="0"/>
              </a:spcAft>
              <a:buSzPts val="3600"/>
              <a:buNone/>
              <a:defRPr/>
            </a:lvl5pPr>
            <a:lvl6pPr lvl="5" algn="ctr">
              <a:spcBef>
                <a:spcPts val="0"/>
              </a:spcBef>
              <a:spcAft>
                <a:spcPts val="0"/>
              </a:spcAft>
              <a:buSzPts val="3600"/>
              <a:buNone/>
              <a:defRPr/>
            </a:lvl6pPr>
            <a:lvl7pPr lvl="6" algn="ctr">
              <a:spcBef>
                <a:spcPts val="0"/>
              </a:spcBef>
              <a:spcAft>
                <a:spcPts val="0"/>
              </a:spcAft>
              <a:buSzPts val="3600"/>
              <a:buNone/>
              <a:defRPr/>
            </a:lvl7pPr>
            <a:lvl8pPr lvl="7" algn="ctr">
              <a:spcBef>
                <a:spcPts val="0"/>
              </a:spcBef>
              <a:spcAft>
                <a:spcPts val="0"/>
              </a:spcAft>
              <a:buSzPts val="3600"/>
              <a:buNone/>
              <a:defRPr/>
            </a:lvl8pPr>
            <a:lvl9pPr lvl="8" algn="ctr">
              <a:spcBef>
                <a:spcPts val="0"/>
              </a:spcBef>
              <a:spcAft>
                <a:spcPts val="0"/>
              </a:spcAft>
              <a:buSzPts val="3600"/>
              <a:buNone/>
              <a:defRPr/>
            </a:lvl9pPr>
          </a:lstStyle>
          <a:p>
            <a:endParaRPr/>
          </a:p>
        </p:txBody>
      </p:sp>
      <p:sp>
        <p:nvSpPr>
          <p:cNvPr id="25" name="Google Shape;2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6"/>
        <p:cNvGrpSpPr/>
        <p:nvPr/>
      </p:nvGrpSpPr>
      <p:grpSpPr>
        <a:xfrm>
          <a:off x="0" y="0"/>
          <a:ext cx="0" cy="0"/>
          <a:chOff x="0" y="0"/>
          <a:chExt cx="0" cy="0"/>
        </a:xfrm>
      </p:grpSpPr>
      <p:sp>
        <p:nvSpPr>
          <p:cNvPr id="27" name="Google Shape;27;p4"/>
          <p:cNvSpPr/>
          <p:nvPr/>
        </p:nvSpPr>
        <p:spPr>
          <a:xfrm>
            <a:off x="-75" y="5045700"/>
            <a:ext cx="9144000" cy="978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4"/>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29" name="Google Shape;29;p4"/>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30" name="Google Shape;30;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1"/>
        <p:cNvGrpSpPr/>
        <p:nvPr/>
      </p:nvGrpSpPr>
      <p:grpSpPr>
        <a:xfrm>
          <a:off x="0" y="0"/>
          <a:ext cx="0" cy="0"/>
          <a:chOff x="0" y="0"/>
          <a:chExt cx="0" cy="0"/>
        </a:xfrm>
      </p:grpSpPr>
      <p:sp>
        <p:nvSpPr>
          <p:cNvPr id="32" name="Google Shape;32;p5"/>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33" name="Google Shape;33;p5"/>
          <p:cNvSpPr txBox="1">
            <a:spLocks noGrp="1"/>
          </p:cNvSpPr>
          <p:nvPr>
            <p:ph type="body" idx="1"/>
          </p:nvPr>
        </p:nvSpPr>
        <p:spPr>
          <a:xfrm>
            <a:off x="311700" y="1266175"/>
            <a:ext cx="3999900" cy="33027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4" name="Google Shape;34;p5"/>
          <p:cNvSpPr txBox="1">
            <a:spLocks noGrp="1"/>
          </p:cNvSpPr>
          <p:nvPr>
            <p:ph type="body" idx="2"/>
          </p:nvPr>
        </p:nvSpPr>
        <p:spPr>
          <a:xfrm>
            <a:off x="4832400" y="1266175"/>
            <a:ext cx="3999900" cy="33027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5" name="Google Shape;35;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6"/>
        <p:cNvGrpSpPr/>
        <p:nvPr/>
      </p:nvGrpSpPr>
      <p:grpSpPr>
        <a:xfrm>
          <a:off x="0" y="0"/>
          <a:ext cx="0" cy="0"/>
          <a:chOff x="0" y="0"/>
          <a:chExt cx="0" cy="0"/>
        </a:xfrm>
      </p:grpSpPr>
      <p:sp>
        <p:nvSpPr>
          <p:cNvPr id="37" name="Google Shape;37;p6"/>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38" name="Google Shape;38;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9"/>
        <p:cNvGrpSpPr/>
        <p:nvPr/>
      </p:nvGrpSpPr>
      <p:grpSpPr>
        <a:xfrm>
          <a:off x="0" y="0"/>
          <a:ext cx="0" cy="0"/>
          <a:chOff x="0" y="0"/>
          <a:chExt cx="0" cy="0"/>
        </a:xfrm>
      </p:grpSpPr>
      <p:sp>
        <p:nvSpPr>
          <p:cNvPr id="40" name="Google Shape;40;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1" name="Google Shape;41;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42" name="Google Shape;42;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6"/>
        </a:solidFill>
        <a:effectLst/>
      </p:bgPr>
    </p:bg>
    <p:spTree>
      <p:nvGrpSpPr>
        <p:cNvPr id="1" name="Shape 43"/>
        <p:cNvGrpSpPr/>
        <p:nvPr/>
      </p:nvGrpSpPr>
      <p:grpSpPr>
        <a:xfrm>
          <a:off x="0" y="0"/>
          <a:ext cx="0" cy="0"/>
          <a:chOff x="0" y="0"/>
          <a:chExt cx="0" cy="0"/>
        </a:xfrm>
      </p:grpSpPr>
      <p:sp>
        <p:nvSpPr>
          <p:cNvPr id="44" name="Google Shape;44;p8"/>
          <p:cNvSpPr txBox="1">
            <a:spLocks noGrp="1"/>
          </p:cNvSpPr>
          <p:nvPr>
            <p:ph type="title"/>
          </p:nvPr>
        </p:nvSpPr>
        <p:spPr>
          <a:xfrm>
            <a:off x="490250" y="526350"/>
            <a:ext cx="5613600" cy="40908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dk2"/>
              </a:buClr>
              <a:buSzPts val="5400"/>
              <a:buNone/>
              <a:defRPr sz="5400" b="0">
                <a:solidFill>
                  <a:schemeClr val="dk2"/>
                </a:solidFill>
              </a:defRPr>
            </a:lvl1pPr>
            <a:lvl2pPr lvl="1">
              <a:spcBef>
                <a:spcPts val="0"/>
              </a:spcBef>
              <a:spcAft>
                <a:spcPts val="0"/>
              </a:spcAft>
              <a:buClr>
                <a:schemeClr val="dk2"/>
              </a:buClr>
              <a:buSzPts val="5400"/>
              <a:buNone/>
              <a:defRPr sz="5400" b="0">
                <a:solidFill>
                  <a:schemeClr val="dk2"/>
                </a:solidFill>
              </a:defRPr>
            </a:lvl2pPr>
            <a:lvl3pPr lvl="2">
              <a:spcBef>
                <a:spcPts val="0"/>
              </a:spcBef>
              <a:spcAft>
                <a:spcPts val="0"/>
              </a:spcAft>
              <a:buClr>
                <a:schemeClr val="dk2"/>
              </a:buClr>
              <a:buSzPts val="5400"/>
              <a:buNone/>
              <a:defRPr sz="5400" b="0">
                <a:solidFill>
                  <a:schemeClr val="dk2"/>
                </a:solidFill>
              </a:defRPr>
            </a:lvl3pPr>
            <a:lvl4pPr lvl="3">
              <a:spcBef>
                <a:spcPts val="0"/>
              </a:spcBef>
              <a:spcAft>
                <a:spcPts val="0"/>
              </a:spcAft>
              <a:buClr>
                <a:schemeClr val="dk2"/>
              </a:buClr>
              <a:buSzPts val="5400"/>
              <a:buNone/>
              <a:defRPr sz="5400" b="0">
                <a:solidFill>
                  <a:schemeClr val="dk2"/>
                </a:solidFill>
              </a:defRPr>
            </a:lvl4pPr>
            <a:lvl5pPr lvl="4">
              <a:spcBef>
                <a:spcPts val="0"/>
              </a:spcBef>
              <a:spcAft>
                <a:spcPts val="0"/>
              </a:spcAft>
              <a:buClr>
                <a:schemeClr val="dk2"/>
              </a:buClr>
              <a:buSzPts val="5400"/>
              <a:buNone/>
              <a:defRPr sz="5400" b="0">
                <a:solidFill>
                  <a:schemeClr val="dk2"/>
                </a:solidFill>
              </a:defRPr>
            </a:lvl5pPr>
            <a:lvl6pPr lvl="5">
              <a:spcBef>
                <a:spcPts val="0"/>
              </a:spcBef>
              <a:spcAft>
                <a:spcPts val="0"/>
              </a:spcAft>
              <a:buClr>
                <a:schemeClr val="dk2"/>
              </a:buClr>
              <a:buSzPts val="5400"/>
              <a:buNone/>
              <a:defRPr sz="5400" b="0">
                <a:solidFill>
                  <a:schemeClr val="dk2"/>
                </a:solidFill>
              </a:defRPr>
            </a:lvl6pPr>
            <a:lvl7pPr lvl="6">
              <a:spcBef>
                <a:spcPts val="0"/>
              </a:spcBef>
              <a:spcAft>
                <a:spcPts val="0"/>
              </a:spcAft>
              <a:buClr>
                <a:schemeClr val="dk2"/>
              </a:buClr>
              <a:buSzPts val="5400"/>
              <a:buNone/>
              <a:defRPr sz="5400" b="0">
                <a:solidFill>
                  <a:schemeClr val="dk2"/>
                </a:solidFill>
              </a:defRPr>
            </a:lvl7pPr>
            <a:lvl8pPr lvl="7">
              <a:spcBef>
                <a:spcPts val="0"/>
              </a:spcBef>
              <a:spcAft>
                <a:spcPts val="0"/>
              </a:spcAft>
              <a:buClr>
                <a:schemeClr val="dk2"/>
              </a:buClr>
              <a:buSzPts val="5400"/>
              <a:buNone/>
              <a:defRPr sz="5400" b="0">
                <a:solidFill>
                  <a:schemeClr val="dk2"/>
                </a:solidFill>
              </a:defRPr>
            </a:lvl8pPr>
            <a:lvl9pPr lvl="8">
              <a:spcBef>
                <a:spcPts val="0"/>
              </a:spcBef>
              <a:spcAft>
                <a:spcPts val="0"/>
              </a:spcAft>
              <a:buClr>
                <a:schemeClr val="dk2"/>
              </a:buClr>
              <a:buSzPts val="5400"/>
              <a:buNone/>
              <a:defRPr sz="5400" b="0">
                <a:solidFill>
                  <a:schemeClr val="dk2"/>
                </a:solidFill>
              </a:defRPr>
            </a:lvl9pPr>
          </a:lstStyle>
          <a:p>
            <a:endParaRPr/>
          </a:p>
        </p:txBody>
      </p:sp>
      <p:sp>
        <p:nvSpPr>
          <p:cNvPr id="45" name="Google Shape;45;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6"/>
        <p:cNvGrpSpPr/>
        <p:nvPr/>
      </p:nvGrpSpPr>
      <p:grpSpPr>
        <a:xfrm>
          <a:off x="0" y="0"/>
          <a:ext cx="0" cy="0"/>
          <a:chOff x="0" y="0"/>
          <a:chExt cx="0" cy="0"/>
        </a:xfrm>
      </p:grpSpPr>
      <p:sp>
        <p:nvSpPr>
          <p:cNvPr id="47" name="Google Shape;47;p9"/>
          <p:cNvSpPr/>
          <p:nvPr/>
        </p:nvSpPr>
        <p:spPr>
          <a:xfrm>
            <a:off x="4572000" y="0"/>
            <a:ext cx="4572000" cy="51435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8" name="Google Shape;48;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49" name="Google Shape;49;p9"/>
          <p:cNvSpPr txBox="1">
            <a:spLocks noGrp="1"/>
          </p:cNvSpPr>
          <p:nvPr>
            <p:ph type="title"/>
          </p:nvPr>
        </p:nvSpPr>
        <p:spPr>
          <a:xfrm>
            <a:off x="265500" y="1039675"/>
            <a:ext cx="4045200" cy="16758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50" name="Google Shape;50;p9"/>
          <p:cNvSpPr txBox="1">
            <a:spLocks noGrp="1"/>
          </p:cNvSpPr>
          <p:nvPr>
            <p:ph type="subTitle" idx="1"/>
          </p:nvPr>
        </p:nvSpPr>
        <p:spPr>
          <a:xfrm>
            <a:off x="265500" y="27268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51" name="Google Shape;51;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0"/>
              </a:spcBef>
              <a:spcAft>
                <a:spcPts val="0"/>
              </a:spcAft>
              <a:buClr>
                <a:schemeClr val="lt1"/>
              </a:buClr>
              <a:buSzPts val="1400"/>
              <a:buChar char="○"/>
              <a:defRPr>
                <a:solidFill>
                  <a:schemeClr val="lt1"/>
                </a:solidFill>
              </a:defRPr>
            </a:lvl2pPr>
            <a:lvl3pPr marL="1371600" lvl="2" indent="-317500">
              <a:spcBef>
                <a:spcPts val="0"/>
              </a:spcBef>
              <a:spcAft>
                <a:spcPts val="0"/>
              </a:spcAft>
              <a:buClr>
                <a:schemeClr val="lt1"/>
              </a:buClr>
              <a:buSzPts val="1400"/>
              <a:buChar char="■"/>
              <a:defRPr>
                <a:solidFill>
                  <a:schemeClr val="lt1"/>
                </a:solidFill>
              </a:defRPr>
            </a:lvl3pPr>
            <a:lvl4pPr marL="1828800" lvl="3" indent="-317500">
              <a:spcBef>
                <a:spcPts val="0"/>
              </a:spcBef>
              <a:spcAft>
                <a:spcPts val="0"/>
              </a:spcAft>
              <a:buClr>
                <a:schemeClr val="lt1"/>
              </a:buClr>
              <a:buSzPts val="1400"/>
              <a:buChar char="●"/>
              <a:defRPr>
                <a:solidFill>
                  <a:schemeClr val="lt1"/>
                </a:solidFill>
              </a:defRPr>
            </a:lvl4pPr>
            <a:lvl5pPr marL="2286000" lvl="4" indent="-317500">
              <a:spcBef>
                <a:spcPts val="0"/>
              </a:spcBef>
              <a:spcAft>
                <a:spcPts val="0"/>
              </a:spcAft>
              <a:buClr>
                <a:schemeClr val="lt1"/>
              </a:buClr>
              <a:buSzPts val="1400"/>
              <a:buChar char="○"/>
              <a:defRPr>
                <a:solidFill>
                  <a:schemeClr val="lt1"/>
                </a:solidFill>
              </a:defRPr>
            </a:lvl5pPr>
            <a:lvl6pPr marL="2743200" lvl="5" indent="-317500">
              <a:spcBef>
                <a:spcPts val="0"/>
              </a:spcBef>
              <a:spcAft>
                <a:spcPts val="0"/>
              </a:spcAft>
              <a:buClr>
                <a:schemeClr val="lt1"/>
              </a:buClr>
              <a:buSzPts val="1400"/>
              <a:buChar char="■"/>
              <a:defRPr>
                <a:solidFill>
                  <a:schemeClr val="lt1"/>
                </a:solidFill>
              </a:defRPr>
            </a:lvl6pPr>
            <a:lvl7pPr marL="3200400" lvl="6" indent="-317500">
              <a:spcBef>
                <a:spcPts val="0"/>
              </a:spcBef>
              <a:spcAft>
                <a:spcPts val="0"/>
              </a:spcAft>
              <a:buClr>
                <a:schemeClr val="lt1"/>
              </a:buClr>
              <a:buSzPts val="1400"/>
              <a:buChar char="●"/>
              <a:defRPr>
                <a:solidFill>
                  <a:schemeClr val="lt1"/>
                </a:solidFill>
              </a:defRPr>
            </a:lvl7pPr>
            <a:lvl8pPr marL="3657600" lvl="7" indent="-317500">
              <a:spcBef>
                <a:spcPts val="0"/>
              </a:spcBef>
              <a:spcAft>
                <a:spcPts val="0"/>
              </a:spcAft>
              <a:buClr>
                <a:schemeClr val="lt1"/>
              </a:buClr>
              <a:buSzPts val="1400"/>
              <a:buChar char="○"/>
              <a:defRPr>
                <a:solidFill>
                  <a:schemeClr val="lt1"/>
                </a:solidFill>
              </a:defRPr>
            </a:lvl8pPr>
            <a:lvl9pPr marL="4114800" lvl="8" indent="-317500">
              <a:spcBef>
                <a:spcPts val="0"/>
              </a:spcBef>
              <a:spcAft>
                <a:spcPts val="0"/>
              </a:spcAft>
              <a:buClr>
                <a:schemeClr val="lt1"/>
              </a:buClr>
              <a:buSzPts val="1400"/>
              <a:buChar char="■"/>
              <a:defRPr>
                <a:solidFill>
                  <a:schemeClr val="lt1"/>
                </a:solidFill>
              </a:defRPr>
            </a:lvl9pPr>
          </a:lstStyle>
          <a:p>
            <a:endParaRPr/>
          </a:p>
        </p:txBody>
      </p:sp>
      <p:sp>
        <p:nvSpPr>
          <p:cNvPr id="52" name="Google Shape;52;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3"/>
        <p:cNvGrpSpPr/>
        <p:nvPr/>
      </p:nvGrpSpPr>
      <p:grpSpPr>
        <a:xfrm>
          <a:off x="0" y="0"/>
          <a:ext cx="0" cy="0"/>
          <a:chOff x="0" y="0"/>
          <a:chExt cx="0" cy="0"/>
        </a:xfrm>
      </p:grpSpPr>
      <p:sp>
        <p:nvSpPr>
          <p:cNvPr id="54" name="Google Shape;54;p10"/>
          <p:cNvSpPr txBox="1">
            <a:spLocks noGrp="1"/>
          </p:cNvSpPr>
          <p:nvPr>
            <p:ph type="body" idx="1"/>
          </p:nvPr>
        </p:nvSpPr>
        <p:spPr>
          <a:xfrm>
            <a:off x="311700" y="4230725"/>
            <a:ext cx="5998800" cy="5988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2400"/>
              <a:buFont typeface="PT Sans Narrow"/>
              <a:buNone/>
              <a:defRPr sz="2400">
                <a:latin typeface="PT Sans Narrow"/>
                <a:ea typeface="PT Sans Narrow"/>
                <a:cs typeface="PT Sans Narrow"/>
                <a:sym typeface="PT Sans Narrow"/>
              </a:defRPr>
            </a:lvl1pPr>
          </a:lstStyle>
          <a:p>
            <a:endParaRPr/>
          </a:p>
        </p:txBody>
      </p:sp>
      <p:sp>
        <p:nvSpPr>
          <p:cNvPr id="55" name="Google Shape;55;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tropic">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7074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accent1"/>
              </a:buClr>
              <a:buSzPts val="3600"/>
              <a:buFont typeface="Times New Roman"/>
              <a:buNone/>
              <a:defRPr sz="3600" b="1">
                <a:solidFill>
                  <a:schemeClr val="accent1"/>
                </a:solidFill>
                <a:latin typeface="Times New Roman"/>
                <a:ea typeface="Times New Roman"/>
                <a:cs typeface="Times New Roman"/>
                <a:sym typeface="Times New Roman"/>
              </a:defRPr>
            </a:lvl1pPr>
            <a:lvl2pPr lvl="1">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2pPr>
            <a:lvl3pPr lvl="2">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3pPr>
            <a:lvl4pPr lvl="3">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4pPr>
            <a:lvl5pPr lvl="4">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5pPr>
            <a:lvl6pPr lvl="5">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6pPr>
            <a:lvl7pPr lvl="6">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7pPr>
            <a:lvl8pPr lvl="7">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8pPr>
            <a:lvl9pPr lvl="8">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9pPr>
          </a:lstStyle>
          <a:p>
            <a:endParaRPr/>
          </a:p>
        </p:txBody>
      </p:sp>
      <p:sp>
        <p:nvSpPr>
          <p:cNvPr id="7" name="Google Shape;7;p1"/>
          <p:cNvSpPr txBox="1">
            <a:spLocks noGrp="1"/>
          </p:cNvSpPr>
          <p:nvPr>
            <p:ph type="body" idx="1"/>
          </p:nvPr>
        </p:nvSpPr>
        <p:spPr>
          <a:xfrm>
            <a:off x="311700" y="1266325"/>
            <a:ext cx="8520600" cy="33027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SzPts val="1800"/>
              <a:buFont typeface="Times New Roman"/>
              <a:buChar char="●"/>
              <a:defRPr sz="1800">
                <a:latin typeface="Times New Roman"/>
                <a:ea typeface="Times New Roman"/>
                <a:cs typeface="Times New Roman"/>
                <a:sym typeface="Times New Roman"/>
              </a:defRPr>
            </a:lvl1pPr>
            <a:lvl2pPr marL="914400" lvl="1" indent="-317500">
              <a:lnSpc>
                <a:spcPct val="115000"/>
              </a:lnSpc>
              <a:spcBef>
                <a:spcPts val="0"/>
              </a:spcBef>
              <a:spcAft>
                <a:spcPts val="0"/>
              </a:spcAft>
              <a:buSzPts val="1400"/>
              <a:buFont typeface="Times New Roman"/>
              <a:buChar char="○"/>
              <a:defRPr>
                <a:latin typeface="Times New Roman"/>
                <a:ea typeface="Times New Roman"/>
                <a:cs typeface="Times New Roman"/>
                <a:sym typeface="Times New Roman"/>
              </a:defRPr>
            </a:lvl2pPr>
            <a:lvl3pPr marL="1371600" lvl="2" indent="-317500">
              <a:lnSpc>
                <a:spcPct val="115000"/>
              </a:lnSpc>
              <a:spcBef>
                <a:spcPts val="0"/>
              </a:spcBef>
              <a:spcAft>
                <a:spcPts val="0"/>
              </a:spcAft>
              <a:buSzPts val="1400"/>
              <a:buFont typeface="Times New Roman"/>
              <a:buChar char="■"/>
              <a:defRPr>
                <a:latin typeface="Times New Roman"/>
                <a:ea typeface="Times New Roman"/>
                <a:cs typeface="Times New Roman"/>
                <a:sym typeface="Times New Roman"/>
              </a:defRPr>
            </a:lvl3pPr>
            <a:lvl4pPr marL="1828800" lvl="3" indent="-317500">
              <a:lnSpc>
                <a:spcPct val="115000"/>
              </a:lnSpc>
              <a:spcBef>
                <a:spcPts val="0"/>
              </a:spcBef>
              <a:spcAft>
                <a:spcPts val="0"/>
              </a:spcAft>
              <a:buSzPts val="1400"/>
              <a:buFont typeface="Times New Roman"/>
              <a:buChar char="●"/>
              <a:defRPr>
                <a:latin typeface="Times New Roman"/>
                <a:ea typeface="Times New Roman"/>
                <a:cs typeface="Times New Roman"/>
                <a:sym typeface="Times New Roman"/>
              </a:defRPr>
            </a:lvl4pPr>
            <a:lvl5pPr marL="2286000" lvl="4" indent="-317500">
              <a:lnSpc>
                <a:spcPct val="115000"/>
              </a:lnSpc>
              <a:spcBef>
                <a:spcPts val="0"/>
              </a:spcBef>
              <a:spcAft>
                <a:spcPts val="0"/>
              </a:spcAft>
              <a:buSzPts val="1400"/>
              <a:buFont typeface="Times New Roman"/>
              <a:buChar char="○"/>
              <a:defRPr>
                <a:latin typeface="Times New Roman"/>
                <a:ea typeface="Times New Roman"/>
                <a:cs typeface="Times New Roman"/>
                <a:sym typeface="Times New Roman"/>
              </a:defRPr>
            </a:lvl5pPr>
            <a:lvl6pPr marL="2743200" lvl="5" indent="-317500">
              <a:lnSpc>
                <a:spcPct val="115000"/>
              </a:lnSpc>
              <a:spcBef>
                <a:spcPts val="0"/>
              </a:spcBef>
              <a:spcAft>
                <a:spcPts val="0"/>
              </a:spcAft>
              <a:buSzPts val="1400"/>
              <a:buFont typeface="Times New Roman"/>
              <a:buChar char="■"/>
              <a:defRPr>
                <a:latin typeface="Times New Roman"/>
                <a:ea typeface="Times New Roman"/>
                <a:cs typeface="Times New Roman"/>
                <a:sym typeface="Times New Roman"/>
              </a:defRPr>
            </a:lvl6pPr>
            <a:lvl7pPr marL="3200400" lvl="6" indent="-317500">
              <a:lnSpc>
                <a:spcPct val="115000"/>
              </a:lnSpc>
              <a:spcBef>
                <a:spcPts val="0"/>
              </a:spcBef>
              <a:spcAft>
                <a:spcPts val="0"/>
              </a:spcAft>
              <a:buSzPts val="1400"/>
              <a:buFont typeface="Times New Roman"/>
              <a:buChar char="●"/>
              <a:defRPr>
                <a:latin typeface="Times New Roman"/>
                <a:ea typeface="Times New Roman"/>
                <a:cs typeface="Times New Roman"/>
                <a:sym typeface="Times New Roman"/>
              </a:defRPr>
            </a:lvl7pPr>
            <a:lvl8pPr marL="3657600" lvl="7" indent="-317500">
              <a:lnSpc>
                <a:spcPct val="115000"/>
              </a:lnSpc>
              <a:spcBef>
                <a:spcPts val="0"/>
              </a:spcBef>
              <a:spcAft>
                <a:spcPts val="0"/>
              </a:spcAft>
              <a:buSzPts val="1400"/>
              <a:buFont typeface="Times New Roman"/>
              <a:buChar char="○"/>
              <a:defRPr>
                <a:latin typeface="Times New Roman"/>
                <a:ea typeface="Times New Roman"/>
                <a:cs typeface="Times New Roman"/>
                <a:sym typeface="Times New Roman"/>
              </a:defRPr>
            </a:lvl8pPr>
            <a:lvl9pPr marL="4114800" lvl="8" indent="-317500">
              <a:lnSpc>
                <a:spcPct val="115000"/>
              </a:lnSpc>
              <a:spcBef>
                <a:spcPts val="0"/>
              </a:spcBef>
              <a:spcAft>
                <a:spcPts val="0"/>
              </a:spcAft>
              <a:buSzPts val="1400"/>
              <a:buFont typeface="Times New Roman"/>
              <a:buChar char="■"/>
              <a:defRPr>
                <a:latin typeface="Times New Roman"/>
                <a:ea typeface="Times New Roman"/>
                <a:cs typeface="Times New Roman"/>
                <a:sym typeface="Times New Roman"/>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latin typeface="Open Sans"/>
                <a:ea typeface="Open Sans"/>
                <a:cs typeface="Open Sans"/>
                <a:sym typeface="Open Sans"/>
              </a:defRPr>
            </a:lvl1pPr>
            <a:lvl2pPr lvl="1" algn="r">
              <a:buNone/>
              <a:defRPr sz="1000">
                <a:solidFill>
                  <a:schemeClr val="dk2"/>
                </a:solidFill>
                <a:latin typeface="Open Sans"/>
                <a:ea typeface="Open Sans"/>
                <a:cs typeface="Open Sans"/>
                <a:sym typeface="Open Sans"/>
              </a:defRPr>
            </a:lvl2pPr>
            <a:lvl3pPr lvl="2" algn="r">
              <a:buNone/>
              <a:defRPr sz="1000">
                <a:solidFill>
                  <a:schemeClr val="dk2"/>
                </a:solidFill>
                <a:latin typeface="Open Sans"/>
                <a:ea typeface="Open Sans"/>
                <a:cs typeface="Open Sans"/>
                <a:sym typeface="Open Sans"/>
              </a:defRPr>
            </a:lvl3pPr>
            <a:lvl4pPr lvl="3" algn="r">
              <a:buNone/>
              <a:defRPr sz="1000">
                <a:solidFill>
                  <a:schemeClr val="dk2"/>
                </a:solidFill>
                <a:latin typeface="Open Sans"/>
                <a:ea typeface="Open Sans"/>
                <a:cs typeface="Open Sans"/>
                <a:sym typeface="Open Sans"/>
              </a:defRPr>
            </a:lvl4pPr>
            <a:lvl5pPr lvl="4" algn="r">
              <a:buNone/>
              <a:defRPr sz="1000">
                <a:solidFill>
                  <a:schemeClr val="dk2"/>
                </a:solidFill>
                <a:latin typeface="Open Sans"/>
                <a:ea typeface="Open Sans"/>
                <a:cs typeface="Open Sans"/>
                <a:sym typeface="Open Sans"/>
              </a:defRPr>
            </a:lvl5pPr>
            <a:lvl6pPr lvl="5" algn="r">
              <a:buNone/>
              <a:defRPr sz="1000">
                <a:solidFill>
                  <a:schemeClr val="dk2"/>
                </a:solidFill>
                <a:latin typeface="Open Sans"/>
                <a:ea typeface="Open Sans"/>
                <a:cs typeface="Open Sans"/>
                <a:sym typeface="Open Sans"/>
              </a:defRPr>
            </a:lvl6pPr>
            <a:lvl7pPr lvl="6" algn="r">
              <a:buNone/>
              <a:defRPr sz="1000">
                <a:solidFill>
                  <a:schemeClr val="dk2"/>
                </a:solidFill>
                <a:latin typeface="Open Sans"/>
                <a:ea typeface="Open Sans"/>
                <a:cs typeface="Open Sans"/>
                <a:sym typeface="Open Sans"/>
              </a:defRPr>
            </a:lvl7pPr>
            <a:lvl8pPr lvl="7" algn="r">
              <a:buNone/>
              <a:defRPr sz="1000">
                <a:solidFill>
                  <a:schemeClr val="dk2"/>
                </a:solidFill>
                <a:latin typeface="Open Sans"/>
                <a:ea typeface="Open Sans"/>
                <a:cs typeface="Open Sans"/>
                <a:sym typeface="Open Sans"/>
              </a:defRPr>
            </a:lvl8pPr>
            <a:lvl9pPr lvl="8" algn="r">
              <a:buNone/>
              <a:defRPr sz="1000">
                <a:solidFill>
                  <a:schemeClr val="dk2"/>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
              <a:t>‹#›</a:t>
            </a:fld>
            <a:endParaRPr/>
          </a:p>
        </p:txBody>
      </p:sp>
      <p:sp>
        <p:nvSpPr>
          <p:cNvPr id="9" name="Google Shape;9;p1"/>
          <p:cNvSpPr txBox="1"/>
          <p:nvPr/>
        </p:nvSpPr>
        <p:spPr>
          <a:xfrm>
            <a:off x="7101350" y="4707650"/>
            <a:ext cx="1691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Times New Roman"/>
                <a:ea typeface="Times New Roman"/>
                <a:cs typeface="Times New Roman"/>
                <a:sym typeface="Times New Roman"/>
              </a:rPr>
              <a:t>Madhura Vyawahare</a:t>
            </a:r>
            <a:endParaRPr>
              <a:latin typeface="Times New Roman"/>
              <a:ea typeface="Times New Roman"/>
              <a:cs typeface="Times New Roman"/>
              <a:sym typeface="Times New Roman"/>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4.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4.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4.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4.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4.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06.xml"/><Relationship Id="rId1" Type="http://schemas.openxmlformats.org/officeDocument/2006/relationships/slideLayout" Target="../slideLayouts/slideLayout4.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hyperlink" Target="https://en.wikipedia.org/wiki/De_Morgan%27s_laws" TargetMode="External"/><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7.xml"/><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8.xml"/><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9.xml"/><Relationship Id="rId1" Type="http://schemas.openxmlformats.org/officeDocument/2006/relationships/slideLayout" Target="../slideLayouts/slideLayout11.xml"/><Relationship Id="rId4" Type="http://schemas.openxmlformats.org/officeDocument/2006/relationships/image" Target="../media/image11.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1.xml"/><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2.xml"/><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4.xml"/><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5.xml"/><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6.xml"/><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7.xml"/><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8.xml"/><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1.xml"/><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9.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0.xml"/><Relationship Id="rId1" Type="http://schemas.openxmlformats.org/officeDocument/2006/relationships/slideLayout" Target="../slideLayouts/slideLayout3.xml"/><Relationship Id="rId4" Type="http://schemas.openxmlformats.org/officeDocument/2006/relationships/hyperlink" Target="https://en.wikipedia.org/wiki/De_Morgan%27s_laws" TargetMode="Externa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2.xml"/><Relationship Id="rId1" Type="http://schemas.openxmlformats.org/officeDocument/2006/relationships/slideLayout" Target="../slideLayouts/slideLayout11.xml"/></Relationships>
</file>

<file path=ppt/slides/_rels/slide5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3.xml"/><Relationship Id="rId1" Type="http://schemas.openxmlformats.org/officeDocument/2006/relationships/slideLayout" Target="../slideLayouts/slideLayout11.xml"/></Relationships>
</file>

<file path=ppt/slides/_rels/slide5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4.xml"/><Relationship Id="rId1" Type="http://schemas.openxmlformats.org/officeDocument/2006/relationships/slideLayout" Target="../slideLayouts/slideLayout11.xml"/></Relationships>
</file>

<file path=ppt/slides/_rels/slide5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5.xml"/><Relationship Id="rId1" Type="http://schemas.openxmlformats.org/officeDocument/2006/relationships/slideLayout" Target="../slideLayouts/slideLayout11.xml"/></Relationships>
</file>

<file path=ppt/slides/_rels/slide5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6.xml"/><Relationship Id="rId1" Type="http://schemas.openxmlformats.org/officeDocument/2006/relationships/slideLayout" Target="../slideLayouts/slideLayout11.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5.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1.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1.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1.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1.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1.xml"/><Relationship Id="rId1" Type="http://schemas.openxmlformats.org/officeDocument/2006/relationships/slideLayout" Target="../slideLayouts/slideLayout11.xml"/><Relationship Id="rId4" Type="http://schemas.openxmlformats.org/officeDocument/2006/relationships/image" Target="../media/image26.png"/></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1.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1.xml"/></Relationships>
</file>

<file path=ppt/slides/_rels/slide7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4.xml"/><Relationship Id="rId1" Type="http://schemas.openxmlformats.org/officeDocument/2006/relationships/slideLayout" Target="../slideLayouts/slideLayout11.xml"/></Relationships>
</file>

<file path=ppt/slides/_rels/slide7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5.xml"/><Relationship Id="rId1" Type="http://schemas.openxmlformats.org/officeDocument/2006/relationships/slideLayout" Target="../slideLayouts/slideLayout11.xml"/></Relationships>
</file>

<file path=ppt/slides/_rels/slide7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76.xml"/><Relationship Id="rId1" Type="http://schemas.openxmlformats.org/officeDocument/2006/relationships/slideLayout" Target="../slideLayouts/slideLayout11.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1.xml"/></Relationships>
</file>

<file path=ppt/slides/_rels/slide7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8.xml"/><Relationship Id="rId1" Type="http://schemas.openxmlformats.org/officeDocument/2006/relationships/slideLayout" Target="../slideLayouts/slideLayout11.xml"/></Relationships>
</file>

<file path=ppt/slides/_rels/slide7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9.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80.xml"/><Relationship Id="rId1" Type="http://schemas.openxmlformats.org/officeDocument/2006/relationships/slideLayout" Target="../slideLayouts/slideLayout11.xml"/><Relationship Id="rId4" Type="http://schemas.openxmlformats.org/officeDocument/2006/relationships/image" Target="../media/image33.png"/></Relationships>
</file>

<file path=ppt/slides/_rels/slide8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81.xml"/><Relationship Id="rId1" Type="http://schemas.openxmlformats.org/officeDocument/2006/relationships/slideLayout" Target="../slideLayouts/slideLayout11.xml"/><Relationship Id="rId4" Type="http://schemas.openxmlformats.org/officeDocument/2006/relationships/image" Target="../media/image34.png"/></Relationships>
</file>

<file path=ppt/slides/_rels/slide8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82.xml"/><Relationship Id="rId1" Type="http://schemas.openxmlformats.org/officeDocument/2006/relationships/slideLayout" Target="../slideLayouts/slideLayout11.xml"/></Relationships>
</file>

<file path=ppt/slides/_rels/slide8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83.xml"/><Relationship Id="rId1" Type="http://schemas.openxmlformats.org/officeDocument/2006/relationships/slideLayout" Target="../slideLayouts/slideLayout11.xml"/></Relationships>
</file>

<file path=ppt/slides/_rels/slide8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84.xml"/><Relationship Id="rId1" Type="http://schemas.openxmlformats.org/officeDocument/2006/relationships/slideLayout" Target="../slideLayouts/slideLayout11.xml"/></Relationships>
</file>

<file path=ppt/slides/_rels/slide8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85.xml"/><Relationship Id="rId1" Type="http://schemas.openxmlformats.org/officeDocument/2006/relationships/slideLayout" Target="../slideLayouts/slideLayout11.xml"/></Relationships>
</file>

<file path=ppt/slides/_rels/slide8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86.xml"/><Relationship Id="rId1" Type="http://schemas.openxmlformats.org/officeDocument/2006/relationships/slideLayout" Target="../slideLayouts/slideLayout11.xml"/></Relationships>
</file>

<file path=ppt/slides/_rels/slide8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87.xml"/><Relationship Id="rId1" Type="http://schemas.openxmlformats.org/officeDocument/2006/relationships/slideLayout" Target="../slideLayouts/slideLayout11.xml"/></Relationships>
</file>

<file path=ppt/slides/_rels/slide8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88.xml"/><Relationship Id="rId1" Type="http://schemas.openxmlformats.org/officeDocument/2006/relationships/slideLayout" Target="../slideLayouts/slideLayout11.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4.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4.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7"/>
          <p:cNvSpPr txBox="1">
            <a:spLocks noGrp="1"/>
          </p:cNvSpPr>
          <p:nvPr>
            <p:ph type="ctrTitle"/>
          </p:nvPr>
        </p:nvSpPr>
        <p:spPr>
          <a:xfrm>
            <a:off x="1004150" y="1487553"/>
            <a:ext cx="7136700" cy="1286700"/>
          </a:xfrm>
          <a:prstGeom prst="rect">
            <a:avLst/>
          </a:prstGeom>
        </p:spPr>
        <p:txBody>
          <a:bodyPr spcFirstLastPara="1" wrap="square" lIns="91425" tIns="91425" rIns="91425" bIns="91425" anchor="b" anchorCtr="0">
            <a:normAutofit fontScale="90000"/>
          </a:bodyPr>
          <a:lstStyle/>
          <a:p>
            <a:pPr marL="0" lvl="0" indent="0" algn="ctr" rtl="0">
              <a:spcBef>
                <a:spcPts val="0"/>
              </a:spcBef>
              <a:spcAft>
                <a:spcPts val="0"/>
              </a:spcAft>
              <a:buNone/>
            </a:pPr>
            <a:r>
              <a:rPr lang="en"/>
              <a:t>Unit 3</a:t>
            </a:r>
            <a:endParaRPr/>
          </a:p>
          <a:p>
            <a:pPr marL="0" lvl="0" indent="0" algn="ctr" rtl="0">
              <a:spcBef>
                <a:spcPts val="0"/>
              </a:spcBef>
              <a:spcAft>
                <a:spcPts val="0"/>
              </a:spcAft>
              <a:buNone/>
            </a:pPr>
            <a:r>
              <a:rPr lang="en" sz="3600"/>
              <a:t>Knowledge Representation</a:t>
            </a:r>
            <a:endParaRPr/>
          </a:p>
        </p:txBody>
      </p:sp>
      <p:sp>
        <p:nvSpPr>
          <p:cNvPr id="96" name="Google Shape;96;p17"/>
          <p:cNvSpPr txBox="1">
            <a:spLocks noGrp="1"/>
          </p:cNvSpPr>
          <p:nvPr>
            <p:ph type="subTitle" idx="1"/>
          </p:nvPr>
        </p:nvSpPr>
        <p:spPr>
          <a:xfrm>
            <a:off x="2137225" y="2850039"/>
            <a:ext cx="4870500" cy="792600"/>
          </a:xfrm>
          <a:prstGeom prst="rect">
            <a:avLst/>
          </a:prstGeom>
        </p:spPr>
        <p:txBody>
          <a:bodyPr spcFirstLastPara="1" wrap="square" lIns="91425" tIns="91425" rIns="91425" bIns="91425" anchor="t" anchorCtr="0">
            <a:normAutofit/>
          </a:bodyPr>
          <a:lstStyle/>
          <a:p>
            <a:pPr marL="457200" lvl="0" indent="-342900" algn="r" rtl="0">
              <a:spcBef>
                <a:spcPts val="0"/>
              </a:spcBef>
              <a:spcAft>
                <a:spcPts val="0"/>
              </a:spcAft>
              <a:buSzPts val="1800"/>
              <a:buChar char="-"/>
            </a:pPr>
            <a:r>
              <a:rPr lang="en" sz="1800"/>
              <a:t>Madhura Vyawahare</a:t>
            </a:r>
            <a:endParaRPr sz="180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6"/>
          <p:cNvSpPr txBox="1">
            <a:spLocks noGrp="1"/>
          </p:cNvSpPr>
          <p:nvPr>
            <p:ph type="title"/>
          </p:nvPr>
        </p:nvSpPr>
        <p:spPr>
          <a:xfrm>
            <a:off x="311700" y="673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Propositional Logic</a:t>
            </a:r>
            <a:endParaRPr/>
          </a:p>
        </p:txBody>
      </p:sp>
      <p:sp>
        <p:nvSpPr>
          <p:cNvPr id="150" name="Google Shape;150;p26"/>
          <p:cNvSpPr txBox="1">
            <a:spLocks noGrp="1"/>
          </p:cNvSpPr>
          <p:nvPr>
            <p:ph type="body" idx="1"/>
          </p:nvPr>
        </p:nvSpPr>
        <p:spPr>
          <a:xfrm>
            <a:off x="311700" y="774725"/>
            <a:ext cx="8520600" cy="4368900"/>
          </a:xfrm>
          <a:prstGeom prst="rect">
            <a:avLst/>
          </a:prstGeom>
        </p:spPr>
        <p:txBody>
          <a:bodyPr spcFirstLastPara="1" wrap="square" lIns="91425" tIns="91425" rIns="91425" bIns="91425" anchor="t" anchorCtr="0">
            <a:noAutofit/>
          </a:bodyPr>
          <a:lstStyle/>
          <a:p>
            <a:pPr marL="457200" lvl="0" indent="-349250" algn="l" rtl="0">
              <a:lnSpc>
                <a:spcPct val="107000"/>
              </a:lnSpc>
              <a:spcBef>
                <a:spcPts val="0"/>
              </a:spcBef>
              <a:spcAft>
                <a:spcPts val="0"/>
              </a:spcAft>
              <a:buSzPts val="1900"/>
              <a:buChar char="●"/>
            </a:pPr>
            <a:r>
              <a:rPr lang="en" sz="1900"/>
              <a:t>Propositional Logic is the simplest form of </a:t>
            </a:r>
            <a:r>
              <a:rPr lang="en" sz="1900" b="1" i="1"/>
              <a:t>logic</a:t>
            </a:r>
            <a:r>
              <a:rPr lang="en" sz="1900"/>
              <a:t> </a:t>
            </a:r>
            <a:endParaRPr sz="1900"/>
          </a:p>
          <a:p>
            <a:pPr marL="457200" lvl="0" indent="-349250" algn="l" rtl="0">
              <a:lnSpc>
                <a:spcPct val="107000"/>
              </a:lnSpc>
              <a:spcBef>
                <a:spcPts val="0"/>
              </a:spcBef>
              <a:spcAft>
                <a:spcPts val="0"/>
              </a:spcAft>
              <a:buSzPts val="1900"/>
              <a:buChar char="●"/>
            </a:pPr>
            <a:r>
              <a:rPr lang="en" sz="1900"/>
              <a:t>Logic is reasoning or thinking with knowledge</a:t>
            </a:r>
            <a:endParaRPr sz="1900"/>
          </a:p>
          <a:p>
            <a:pPr marL="457200" lvl="0" indent="-349250" algn="l" rtl="0">
              <a:lnSpc>
                <a:spcPct val="107000"/>
              </a:lnSpc>
              <a:spcBef>
                <a:spcPts val="0"/>
              </a:spcBef>
              <a:spcAft>
                <a:spcPts val="0"/>
              </a:spcAft>
              <a:buSzPts val="1900"/>
              <a:buChar char="●"/>
            </a:pPr>
            <a:r>
              <a:rPr lang="en" sz="1900"/>
              <a:t>All the statements are made by </a:t>
            </a:r>
            <a:r>
              <a:rPr lang="en" sz="1900" b="1" i="1"/>
              <a:t>propositions</a:t>
            </a:r>
            <a:r>
              <a:rPr lang="en" sz="1900"/>
              <a:t> </a:t>
            </a:r>
            <a:endParaRPr sz="1900"/>
          </a:p>
          <a:p>
            <a:pPr marL="457200" lvl="0" indent="-349250" algn="l" rtl="0">
              <a:lnSpc>
                <a:spcPct val="107000"/>
              </a:lnSpc>
              <a:spcBef>
                <a:spcPts val="0"/>
              </a:spcBef>
              <a:spcAft>
                <a:spcPts val="0"/>
              </a:spcAft>
              <a:buSzPts val="1900"/>
              <a:buChar char="●"/>
            </a:pPr>
            <a:r>
              <a:rPr lang="en" sz="1900"/>
              <a:t>A proposition is a </a:t>
            </a:r>
            <a:r>
              <a:rPr lang="en" sz="1900" b="1"/>
              <a:t>declarative statement</a:t>
            </a:r>
            <a:r>
              <a:rPr lang="en" sz="1900"/>
              <a:t> which is either </a:t>
            </a:r>
            <a:r>
              <a:rPr lang="en" sz="1900" b="1"/>
              <a:t>true or false</a:t>
            </a:r>
            <a:r>
              <a:rPr lang="en" sz="1900"/>
              <a:t>. </a:t>
            </a:r>
            <a:endParaRPr sz="1900"/>
          </a:p>
          <a:p>
            <a:pPr marL="457200" lvl="0" indent="-349250" algn="l" rtl="0">
              <a:lnSpc>
                <a:spcPct val="107000"/>
              </a:lnSpc>
              <a:spcBef>
                <a:spcPts val="0"/>
              </a:spcBef>
              <a:spcAft>
                <a:spcPts val="0"/>
              </a:spcAft>
              <a:buSzPts val="1900"/>
              <a:buChar char="●"/>
            </a:pPr>
            <a:r>
              <a:rPr lang="en" sz="1900"/>
              <a:t>It is a technique of knowledge representation in logical and mathematical form.</a:t>
            </a:r>
            <a:endParaRPr sz="1900"/>
          </a:p>
          <a:p>
            <a:pPr marL="0" lvl="0" indent="0" algn="just" rtl="0">
              <a:lnSpc>
                <a:spcPct val="100000"/>
              </a:lnSpc>
              <a:spcBef>
                <a:spcPts val="0"/>
              </a:spcBef>
              <a:spcAft>
                <a:spcPts val="0"/>
              </a:spcAft>
              <a:buClr>
                <a:srgbClr val="000000"/>
              </a:buClr>
              <a:buFont typeface="Arial"/>
              <a:buNone/>
            </a:pPr>
            <a:endParaRPr sz="1900"/>
          </a:p>
          <a:p>
            <a:pPr marL="0" lvl="0" indent="0" algn="just" rtl="0">
              <a:lnSpc>
                <a:spcPct val="78000"/>
              </a:lnSpc>
              <a:spcBef>
                <a:spcPts val="200"/>
              </a:spcBef>
              <a:spcAft>
                <a:spcPts val="0"/>
              </a:spcAft>
              <a:buClr>
                <a:srgbClr val="000000"/>
              </a:buClr>
              <a:buFont typeface="Arial"/>
              <a:buNone/>
            </a:pPr>
            <a:r>
              <a:rPr lang="en" sz="1900"/>
              <a:t>Example:</a:t>
            </a:r>
            <a:endParaRPr sz="1900"/>
          </a:p>
          <a:p>
            <a:pPr marL="0" lvl="0" indent="0" algn="just" rtl="0">
              <a:lnSpc>
                <a:spcPct val="78000"/>
              </a:lnSpc>
              <a:spcBef>
                <a:spcPts val="200"/>
              </a:spcBef>
              <a:spcAft>
                <a:spcPts val="0"/>
              </a:spcAft>
              <a:buClr>
                <a:srgbClr val="000000"/>
              </a:buClr>
              <a:buFont typeface="Arial"/>
              <a:buNone/>
            </a:pPr>
            <a:endParaRPr sz="1900"/>
          </a:p>
          <a:p>
            <a:pPr marL="0" lvl="0" indent="0" algn="just" rtl="0">
              <a:lnSpc>
                <a:spcPct val="78125"/>
              </a:lnSpc>
              <a:spcBef>
                <a:spcPts val="0"/>
              </a:spcBef>
              <a:spcAft>
                <a:spcPts val="0"/>
              </a:spcAft>
              <a:buClr>
                <a:srgbClr val="000000"/>
              </a:buClr>
              <a:buFont typeface="Arial"/>
              <a:buNone/>
            </a:pPr>
            <a:r>
              <a:rPr lang="en" sz="1900"/>
              <a:t>a) It is Sunday.  </a:t>
            </a:r>
            <a:endParaRPr sz="1900"/>
          </a:p>
          <a:p>
            <a:pPr marL="0" lvl="0" indent="0" algn="just" rtl="0">
              <a:lnSpc>
                <a:spcPct val="78125"/>
              </a:lnSpc>
              <a:spcBef>
                <a:spcPts val="0"/>
              </a:spcBef>
              <a:spcAft>
                <a:spcPts val="0"/>
              </a:spcAft>
              <a:buClr>
                <a:srgbClr val="000000"/>
              </a:buClr>
              <a:buFont typeface="Arial"/>
              <a:buNone/>
            </a:pPr>
            <a:endParaRPr sz="1900"/>
          </a:p>
          <a:p>
            <a:pPr marL="0" lvl="0" indent="0" algn="just" rtl="0">
              <a:lnSpc>
                <a:spcPct val="78125"/>
              </a:lnSpc>
              <a:spcBef>
                <a:spcPts val="0"/>
              </a:spcBef>
              <a:spcAft>
                <a:spcPts val="0"/>
              </a:spcAft>
              <a:buClr>
                <a:srgbClr val="000000"/>
              </a:buClr>
              <a:buFont typeface="Arial"/>
              <a:buNone/>
            </a:pPr>
            <a:r>
              <a:rPr lang="en" sz="1900"/>
              <a:t>b) The Sun rises from West (False proposition)  </a:t>
            </a:r>
            <a:endParaRPr sz="1900"/>
          </a:p>
          <a:p>
            <a:pPr marL="0" lvl="0" indent="0" algn="just" rtl="0">
              <a:lnSpc>
                <a:spcPct val="78125"/>
              </a:lnSpc>
              <a:spcBef>
                <a:spcPts val="0"/>
              </a:spcBef>
              <a:spcAft>
                <a:spcPts val="0"/>
              </a:spcAft>
              <a:buClr>
                <a:srgbClr val="000000"/>
              </a:buClr>
              <a:buFont typeface="Arial"/>
              <a:buNone/>
            </a:pPr>
            <a:endParaRPr sz="1900"/>
          </a:p>
          <a:p>
            <a:pPr marL="0" lvl="0" indent="0" algn="just" rtl="0">
              <a:lnSpc>
                <a:spcPct val="78125"/>
              </a:lnSpc>
              <a:spcBef>
                <a:spcPts val="0"/>
              </a:spcBef>
              <a:spcAft>
                <a:spcPts val="0"/>
              </a:spcAft>
              <a:buClr>
                <a:srgbClr val="000000"/>
              </a:buClr>
              <a:buFont typeface="Arial"/>
              <a:buNone/>
            </a:pPr>
            <a:r>
              <a:rPr lang="en" sz="1900"/>
              <a:t>c) 3+3= 7(False proposition)  </a:t>
            </a:r>
            <a:endParaRPr sz="1900"/>
          </a:p>
          <a:p>
            <a:pPr marL="0" lvl="0" indent="0" algn="just" rtl="0">
              <a:lnSpc>
                <a:spcPct val="78125"/>
              </a:lnSpc>
              <a:spcBef>
                <a:spcPts val="0"/>
              </a:spcBef>
              <a:spcAft>
                <a:spcPts val="0"/>
              </a:spcAft>
              <a:buClr>
                <a:srgbClr val="000000"/>
              </a:buClr>
              <a:buFont typeface="Arial"/>
              <a:buNone/>
            </a:pPr>
            <a:endParaRPr sz="1900"/>
          </a:p>
          <a:p>
            <a:pPr marL="0" lvl="0" indent="0" algn="just" rtl="0">
              <a:lnSpc>
                <a:spcPct val="78125"/>
              </a:lnSpc>
              <a:spcBef>
                <a:spcPts val="0"/>
              </a:spcBef>
              <a:spcAft>
                <a:spcPts val="0"/>
              </a:spcAft>
              <a:buClr>
                <a:srgbClr val="000000"/>
              </a:buClr>
              <a:buFont typeface="Arial"/>
              <a:buNone/>
            </a:pPr>
            <a:r>
              <a:rPr lang="en" sz="1900"/>
              <a:t>d) 5 is a prime number.   </a:t>
            </a:r>
            <a:endParaRPr sz="1900"/>
          </a:p>
          <a:p>
            <a:pPr marL="0" lvl="0" indent="0" algn="l" rtl="0">
              <a:lnSpc>
                <a:spcPct val="107000"/>
              </a:lnSpc>
              <a:spcBef>
                <a:spcPts val="0"/>
              </a:spcBef>
              <a:spcAft>
                <a:spcPts val="0"/>
              </a:spcAft>
              <a:buClr>
                <a:srgbClr val="000000"/>
              </a:buClr>
              <a:buFont typeface="Arial"/>
              <a:buNone/>
            </a:pPr>
            <a:endParaRPr sz="19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0">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50">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50">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50">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50">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50">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50">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50">
                                            <p:txEl>
                                              <p:pRg st="11" end="1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50">
                                            <p:txEl>
                                              <p:pRg st="12" end="12"/>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150">
                                            <p:txEl>
                                              <p:pRg st="13" end="13"/>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150">
                                            <p:txEl>
                                              <p:pRg st="14" end="14"/>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150">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665"/>
        <p:cNvGrpSpPr/>
        <p:nvPr/>
      </p:nvGrpSpPr>
      <p:grpSpPr>
        <a:xfrm>
          <a:off x="0" y="0"/>
          <a:ext cx="0" cy="0"/>
          <a:chOff x="0" y="0"/>
          <a:chExt cx="0" cy="0"/>
        </a:xfrm>
      </p:grpSpPr>
      <p:sp>
        <p:nvSpPr>
          <p:cNvPr id="666" name="Google Shape;666;p116"/>
          <p:cNvSpPr txBox="1">
            <a:spLocks noGrp="1"/>
          </p:cNvSpPr>
          <p:nvPr>
            <p:ph type="title"/>
          </p:nvPr>
        </p:nvSpPr>
        <p:spPr>
          <a:xfrm>
            <a:off x="311700" y="183925"/>
            <a:ext cx="38919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Example</a:t>
            </a:r>
            <a:endParaRPr/>
          </a:p>
        </p:txBody>
      </p:sp>
      <p:sp>
        <p:nvSpPr>
          <p:cNvPr id="667" name="Google Shape;667;p116"/>
          <p:cNvSpPr txBox="1">
            <a:spLocks noGrp="1"/>
          </p:cNvSpPr>
          <p:nvPr>
            <p:ph type="body" idx="1"/>
          </p:nvPr>
        </p:nvSpPr>
        <p:spPr>
          <a:xfrm>
            <a:off x="311700" y="1266175"/>
            <a:ext cx="3999900" cy="3302700"/>
          </a:xfrm>
          <a:prstGeom prst="rect">
            <a:avLst/>
          </a:prstGeom>
        </p:spPr>
        <p:txBody>
          <a:bodyPr spcFirstLastPara="1" wrap="square" lIns="91425" tIns="91425" rIns="91425" bIns="91425" anchor="t" anchorCtr="0">
            <a:normAutofit/>
          </a:bodyPr>
          <a:lstStyle/>
          <a:p>
            <a:pPr marL="457200" marR="25400" lvl="0" indent="-330200" algn="l" rtl="0">
              <a:lnSpc>
                <a:spcPct val="156250"/>
              </a:lnSpc>
              <a:spcBef>
                <a:spcPts val="1500"/>
              </a:spcBef>
              <a:spcAft>
                <a:spcPts val="0"/>
              </a:spcAft>
              <a:buSzPts val="1600"/>
              <a:buAutoNum type="alphaLcPeriod"/>
            </a:pPr>
            <a:r>
              <a:rPr lang="en" sz="1600">
                <a:highlight>
                  <a:srgbClr val="FFFFFF"/>
                </a:highlight>
              </a:rPr>
              <a:t>John likes all kind of food.</a:t>
            </a:r>
            <a:endParaRPr sz="1600">
              <a:highlight>
                <a:srgbClr val="FFFFFF"/>
              </a:highlight>
            </a:endParaRPr>
          </a:p>
          <a:p>
            <a:pPr marL="457200" marR="25400" lvl="0" indent="-330200" algn="l" rtl="0">
              <a:lnSpc>
                <a:spcPct val="156250"/>
              </a:lnSpc>
              <a:spcBef>
                <a:spcPts val="0"/>
              </a:spcBef>
              <a:spcAft>
                <a:spcPts val="0"/>
              </a:spcAft>
              <a:buSzPts val="1600"/>
              <a:buAutoNum type="alphaLcPeriod"/>
            </a:pPr>
            <a:r>
              <a:rPr lang="en" sz="1600">
                <a:highlight>
                  <a:srgbClr val="FFFFFF"/>
                </a:highlight>
              </a:rPr>
              <a:t>Apple and vegetable are food</a:t>
            </a:r>
            <a:endParaRPr sz="1600">
              <a:highlight>
                <a:srgbClr val="FFFFFF"/>
              </a:highlight>
            </a:endParaRPr>
          </a:p>
          <a:p>
            <a:pPr marL="457200" marR="25400" lvl="0" indent="-330200" algn="l" rtl="0">
              <a:lnSpc>
                <a:spcPct val="156250"/>
              </a:lnSpc>
              <a:spcBef>
                <a:spcPts val="0"/>
              </a:spcBef>
              <a:spcAft>
                <a:spcPts val="0"/>
              </a:spcAft>
              <a:buSzPts val="1600"/>
              <a:buAutoNum type="alphaLcPeriod"/>
            </a:pPr>
            <a:r>
              <a:rPr lang="en" sz="1600">
                <a:highlight>
                  <a:srgbClr val="FFFFFF"/>
                </a:highlight>
              </a:rPr>
              <a:t>Anything anyone eats and not killed is food.</a:t>
            </a:r>
            <a:endParaRPr sz="1600">
              <a:highlight>
                <a:srgbClr val="FFFFFF"/>
              </a:highlight>
            </a:endParaRPr>
          </a:p>
          <a:p>
            <a:pPr marL="457200" marR="25400" lvl="0" indent="-330200" algn="l" rtl="0">
              <a:lnSpc>
                <a:spcPct val="156250"/>
              </a:lnSpc>
              <a:spcBef>
                <a:spcPts val="0"/>
              </a:spcBef>
              <a:spcAft>
                <a:spcPts val="0"/>
              </a:spcAft>
              <a:buSzPts val="1600"/>
              <a:buAutoNum type="alphaLcPeriod"/>
            </a:pPr>
            <a:r>
              <a:rPr lang="en" sz="1600">
                <a:highlight>
                  <a:srgbClr val="FFFFFF"/>
                </a:highlight>
              </a:rPr>
              <a:t>Anil eats peanuts and still alive</a:t>
            </a:r>
            <a:endParaRPr sz="1600">
              <a:highlight>
                <a:srgbClr val="FFFFFF"/>
              </a:highlight>
            </a:endParaRPr>
          </a:p>
          <a:p>
            <a:pPr marL="457200" marR="25400" lvl="0" indent="-330200" algn="l" rtl="0">
              <a:lnSpc>
                <a:spcPct val="156250"/>
              </a:lnSpc>
              <a:spcBef>
                <a:spcPts val="0"/>
              </a:spcBef>
              <a:spcAft>
                <a:spcPts val="0"/>
              </a:spcAft>
              <a:buSzPts val="1600"/>
              <a:buAutoNum type="alphaLcPeriod"/>
            </a:pPr>
            <a:r>
              <a:rPr lang="en" sz="1600">
                <a:highlight>
                  <a:srgbClr val="FFFFFF"/>
                </a:highlight>
              </a:rPr>
              <a:t>Harry eats everything that Anil eats.</a:t>
            </a:r>
            <a:endParaRPr sz="1600">
              <a:highlight>
                <a:srgbClr val="FFFFFF"/>
              </a:highlight>
            </a:endParaRPr>
          </a:p>
          <a:p>
            <a:pPr marL="457200" marR="25400" lvl="0" indent="-304800" algn="l" rtl="0">
              <a:lnSpc>
                <a:spcPct val="156250"/>
              </a:lnSpc>
              <a:spcBef>
                <a:spcPts val="0"/>
              </a:spcBef>
              <a:spcAft>
                <a:spcPts val="0"/>
              </a:spcAft>
              <a:buSzPts val="1200"/>
              <a:buFont typeface="Roboto"/>
              <a:buAutoNum type="alphaLcPeriod"/>
            </a:pPr>
            <a:r>
              <a:rPr lang="en" sz="1600">
                <a:highlight>
                  <a:srgbClr val="FFFFFF"/>
                </a:highlight>
              </a:rPr>
              <a:t>John likes peanuts.</a:t>
            </a:r>
            <a:endParaRPr sz="1600"/>
          </a:p>
        </p:txBody>
      </p:sp>
      <p:sp>
        <p:nvSpPr>
          <p:cNvPr id="668" name="Google Shape;668;p116"/>
          <p:cNvSpPr txBox="1">
            <a:spLocks noGrp="1"/>
          </p:cNvSpPr>
          <p:nvPr>
            <p:ph type="body" idx="2"/>
          </p:nvPr>
        </p:nvSpPr>
        <p:spPr>
          <a:xfrm>
            <a:off x="4832400" y="350775"/>
            <a:ext cx="3999900" cy="4218300"/>
          </a:xfrm>
          <a:prstGeom prst="rect">
            <a:avLst/>
          </a:prstGeom>
        </p:spPr>
        <p:txBody>
          <a:bodyPr spcFirstLastPara="1" wrap="square" lIns="91425" tIns="91425" rIns="91425" bIns="91425" anchor="t" anchorCtr="0">
            <a:noAutofit/>
          </a:bodyPr>
          <a:lstStyle/>
          <a:p>
            <a:pPr marL="0" marR="25400" lvl="0" indent="0" algn="l" rtl="0">
              <a:lnSpc>
                <a:spcPct val="156250"/>
              </a:lnSpc>
              <a:spcBef>
                <a:spcPts val="1500"/>
              </a:spcBef>
              <a:spcAft>
                <a:spcPts val="0"/>
              </a:spcAft>
              <a:buNone/>
            </a:pPr>
            <a:r>
              <a:rPr lang="en" sz="1600">
                <a:highlight>
                  <a:srgbClr val="FFFFFF"/>
                </a:highlight>
              </a:rPr>
              <a:t>Step 1. Conversion of facts into first-order logic.</a:t>
            </a:r>
            <a:endParaRPr sz="1600">
              <a:highlight>
                <a:srgbClr val="FFFFFF"/>
              </a:highlight>
            </a:endParaRPr>
          </a:p>
          <a:p>
            <a:pPr marL="457200" marR="25400" lvl="0" indent="-330200" algn="l" rtl="0">
              <a:lnSpc>
                <a:spcPct val="156250"/>
              </a:lnSpc>
              <a:spcBef>
                <a:spcPts val="1500"/>
              </a:spcBef>
              <a:spcAft>
                <a:spcPts val="0"/>
              </a:spcAft>
              <a:buSzPts val="1600"/>
              <a:buAutoNum type="alphaLcPeriod"/>
            </a:pPr>
            <a:r>
              <a:rPr lang="en" sz="1600">
                <a:highlight>
                  <a:srgbClr val="FFFFFF"/>
                </a:highlight>
              </a:rPr>
              <a:t>∀x: food(x) </a:t>
            </a:r>
            <a:r>
              <a:rPr lang="en" sz="1600" b="1">
                <a:highlight>
                  <a:srgbClr val="FFFFFF"/>
                </a:highlight>
              </a:rPr>
              <a:t>→</a:t>
            </a:r>
            <a:r>
              <a:rPr lang="en" sz="1600">
                <a:highlight>
                  <a:srgbClr val="FFFFFF"/>
                </a:highlight>
              </a:rPr>
              <a:t> likes(John, x)</a:t>
            </a:r>
            <a:endParaRPr sz="1600">
              <a:highlight>
                <a:srgbClr val="FFFFFF"/>
              </a:highlight>
            </a:endParaRPr>
          </a:p>
          <a:p>
            <a:pPr marL="457200" marR="25400" lvl="0" indent="-330200" algn="l" rtl="0">
              <a:lnSpc>
                <a:spcPct val="156250"/>
              </a:lnSpc>
              <a:spcBef>
                <a:spcPts val="0"/>
              </a:spcBef>
              <a:spcAft>
                <a:spcPts val="0"/>
              </a:spcAft>
              <a:buSzPts val="1600"/>
              <a:buAutoNum type="alphaLcPeriod"/>
            </a:pPr>
            <a:r>
              <a:rPr lang="en" sz="1600">
                <a:highlight>
                  <a:srgbClr val="FFFFFF"/>
                </a:highlight>
              </a:rPr>
              <a:t>food(Apple) Λ food(vegetables)</a:t>
            </a:r>
            <a:endParaRPr sz="1600">
              <a:highlight>
                <a:srgbClr val="FFFFFF"/>
              </a:highlight>
            </a:endParaRPr>
          </a:p>
          <a:p>
            <a:pPr marL="457200" marR="25400" lvl="0" indent="-330200" algn="l" rtl="0">
              <a:lnSpc>
                <a:spcPct val="156250"/>
              </a:lnSpc>
              <a:spcBef>
                <a:spcPts val="0"/>
              </a:spcBef>
              <a:spcAft>
                <a:spcPts val="0"/>
              </a:spcAft>
              <a:buSzPts val="1600"/>
              <a:buAutoNum type="alphaLcPeriod"/>
            </a:pPr>
            <a:r>
              <a:rPr lang="en" sz="1600">
                <a:highlight>
                  <a:srgbClr val="FFFFFF"/>
                </a:highlight>
              </a:rPr>
              <a:t>∀x ∀y : eats(x, y) Λ ¬ killed(x) </a:t>
            </a:r>
            <a:r>
              <a:rPr lang="en" sz="1600" b="1">
                <a:highlight>
                  <a:srgbClr val="FFFFFF"/>
                </a:highlight>
              </a:rPr>
              <a:t>→</a:t>
            </a:r>
            <a:r>
              <a:rPr lang="en" sz="1600">
                <a:highlight>
                  <a:srgbClr val="FFFFFF"/>
                </a:highlight>
              </a:rPr>
              <a:t> food(y)</a:t>
            </a:r>
            <a:endParaRPr sz="1600">
              <a:highlight>
                <a:srgbClr val="FFFFFF"/>
              </a:highlight>
            </a:endParaRPr>
          </a:p>
          <a:p>
            <a:pPr marL="457200" marR="25400" lvl="0" indent="-330200" algn="l" rtl="0">
              <a:lnSpc>
                <a:spcPct val="156250"/>
              </a:lnSpc>
              <a:spcBef>
                <a:spcPts val="0"/>
              </a:spcBef>
              <a:spcAft>
                <a:spcPts val="0"/>
              </a:spcAft>
              <a:buSzPts val="1600"/>
              <a:buAutoNum type="alphaLcPeriod"/>
            </a:pPr>
            <a:r>
              <a:rPr lang="en" sz="1600">
                <a:highlight>
                  <a:srgbClr val="FFFFFF"/>
                </a:highlight>
              </a:rPr>
              <a:t>eats (Anil, Peanuts) Λ alive(Anil)</a:t>
            </a:r>
            <a:endParaRPr sz="1600">
              <a:highlight>
                <a:srgbClr val="FFFFFF"/>
              </a:highlight>
            </a:endParaRPr>
          </a:p>
          <a:p>
            <a:pPr marL="457200" marR="25400" lvl="0" indent="-330200" algn="l" rtl="0">
              <a:lnSpc>
                <a:spcPct val="156250"/>
              </a:lnSpc>
              <a:spcBef>
                <a:spcPts val="0"/>
              </a:spcBef>
              <a:spcAft>
                <a:spcPts val="0"/>
              </a:spcAft>
              <a:buSzPts val="1600"/>
              <a:buAutoNum type="alphaLcPeriod"/>
            </a:pPr>
            <a:r>
              <a:rPr lang="en" sz="1600">
                <a:highlight>
                  <a:srgbClr val="FFFFFF"/>
                </a:highlight>
              </a:rPr>
              <a:t>∀x eats(Anil, x) </a:t>
            </a:r>
            <a:r>
              <a:rPr lang="en" sz="1600" b="1">
                <a:highlight>
                  <a:srgbClr val="FFFFFF"/>
                </a:highlight>
              </a:rPr>
              <a:t>→</a:t>
            </a:r>
            <a:r>
              <a:rPr lang="en" sz="1600">
                <a:highlight>
                  <a:srgbClr val="FFFFFF"/>
                </a:highlight>
              </a:rPr>
              <a:t> eats(Harry, x)</a:t>
            </a:r>
            <a:endParaRPr sz="1600">
              <a:highlight>
                <a:srgbClr val="FFFFFF"/>
              </a:highlight>
            </a:endParaRPr>
          </a:p>
          <a:p>
            <a:pPr marL="457200" marR="25400" lvl="0" indent="-330200" algn="l" rtl="0">
              <a:lnSpc>
                <a:spcPct val="156250"/>
              </a:lnSpc>
              <a:spcBef>
                <a:spcPts val="0"/>
              </a:spcBef>
              <a:spcAft>
                <a:spcPts val="0"/>
              </a:spcAft>
              <a:buSzPts val="1600"/>
              <a:buAutoNum type="alphaLcPeriod"/>
            </a:pPr>
            <a:r>
              <a:rPr lang="en" sz="1600">
                <a:highlight>
                  <a:srgbClr val="FFFFFF"/>
                </a:highlight>
              </a:rPr>
              <a:t>likes(John,peanuts)</a:t>
            </a:r>
            <a:endParaRPr sz="1600">
              <a:highlight>
                <a:srgbClr val="FFFFFF"/>
              </a:highlight>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672"/>
        <p:cNvGrpSpPr/>
        <p:nvPr/>
      </p:nvGrpSpPr>
      <p:grpSpPr>
        <a:xfrm>
          <a:off x="0" y="0"/>
          <a:ext cx="0" cy="0"/>
          <a:chOff x="0" y="0"/>
          <a:chExt cx="0" cy="0"/>
        </a:xfrm>
      </p:grpSpPr>
      <p:sp>
        <p:nvSpPr>
          <p:cNvPr id="673" name="Google Shape;673;p117"/>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FOL to CNF Conversion</a:t>
            </a:r>
            <a:endParaRPr/>
          </a:p>
        </p:txBody>
      </p:sp>
      <p:sp>
        <p:nvSpPr>
          <p:cNvPr id="674" name="Google Shape;674;p117"/>
          <p:cNvSpPr txBox="1">
            <a:spLocks noGrp="1"/>
          </p:cNvSpPr>
          <p:nvPr>
            <p:ph type="body" idx="1"/>
          </p:nvPr>
        </p:nvSpPr>
        <p:spPr>
          <a:xfrm>
            <a:off x="311700" y="1152425"/>
            <a:ext cx="3999900" cy="3416400"/>
          </a:xfrm>
          <a:prstGeom prst="rect">
            <a:avLst/>
          </a:prstGeom>
        </p:spPr>
        <p:txBody>
          <a:bodyPr spcFirstLastPara="1" wrap="square" lIns="91425" tIns="91425" rIns="91425" bIns="91425" anchor="t" anchorCtr="0">
            <a:normAutofit lnSpcReduction="10000"/>
          </a:bodyPr>
          <a:lstStyle/>
          <a:p>
            <a:pPr marL="0" marR="25400" lvl="0" indent="0" algn="l" rtl="0">
              <a:lnSpc>
                <a:spcPct val="156250"/>
              </a:lnSpc>
              <a:spcBef>
                <a:spcPts val="1500"/>
              </a:spcBef>
              <a:spcAft>
                <a:spcPts val="0"/>
              </a:spcAft>
              <a:buNone/>
            </a:pPr>
            <a:r>
              <a:rPr lang="en">
                <a:highlight>
                  <a:srgbClr val="FFFFFF"/>
                </a:highlight>
              </a:rPr>
              <a:t>Step 1. Conversion of facts into first-order logic.</a:t>
            </a:r>
            <a:endParaRPr>
              <a:highlight>
                <a:srgbClr val="FFFFFF"/>
              </a:highlight>
            </a:endParaRPr>
          </a:p>
          <a:p>
            <a:pPr marL="457200" marR="25400" lvl="0" indent="-317500" algn="l" rtl="0">
              <a:lnSpc>
                <a:spcPct val="156250"/>
              </a:lnSpc>
              <a:spcBef>
                <a:spcPts val="1500"/>
              </a:spcBef>
              <a:spcAft>
                <a:spcPts val="0"/>
              </a:spcAft>
              <a:buSzPts val="1400"/>
              <a:buAutoNum type="alphaLcPeriod"/>
            </a:pPr>
            <a:r>
              <a:rPr lang="en">
                <a:highlight>
                  <a:srgbClr val="FFFFFF"/>
                </a:highlight>
              </a:rPr>
              <a:t>∀x: food(x) </a:t>
            </a:r>
            <a:r>
              <a:rPr lang="en" b="1">
                <a:highlight>
                  <a:srgbClr val="FFFFFF"/>
                </a:highlight>
              </a:rPr>
              <a:t>→</a:t>
            </a:r>
            <a:r>
              <a:rPr lang="en">
                <a:highlight>
                  <a:srgbClr val="FFFFFF"/>
                </a:highlight>
              </a:rPr>
              <a:t> likes(John, x)</a:t>
            </a:r>
            <a:endParaRPr>
              <a:highlight>
                <a:srgbClr val="FFFFFF"/>
              </a:highlight>
            </a:endParaRPr>
          </a:p>
          <a:p>
            <a:pPr marL="457200" marR="25400" lvl="0" indent="-317500" algn="l" rtl="0">
              <a:lnSpc>
                <a:spcPct val="156250"/>
              </a:lnSpc>
              <a:spcBef>
                <a:spcPts val="0"/>
              </a:spcBef>
              <a:spcAft>
                <a:spcPts val="0"/>
              </a:spcAft>
              <a:buSzPts val="1400"/>
              <a:buAutoNum type="alphaLcPeriod"/>
            </a:pPr>
            <a:r>
              <a:rPr lang="en">
                <a:highlight>
                  <a:srgbClr val="FFFFFF"/>
                </a:highlight>
              </a:rPr>
              <a:t>food(Apple) Λ food(vegetables)</a:t>
            </a:r>
            <a:endParaRPr>
              <a:highlight>
                <a:srgbClr val="FFFFFF"/>
              </a:highlight>
            </a:endParaRPr>
          </a:p>
          <a:p>
            <a:pPr marL="457200" marR="25400" lvl="0" indent="-317500" algn="l" rtl="0">
              <a:lnSpc>
                <a:spcPct val="156250"/>
              </a:lnSpc>
              <a:spcBef>
                <a:spcPts val="0"/>
              </a:spcBef>
              <a:spcAft>
                <a:spcPts val="0"/>
              </a:spcAft>
              <a:buSzPts val="1400"/>
              <a:buAutoNum type="alphaLcPeriod"/>
            </a:pPr>
            <a:r>
              <a:rPr lang="en">
                <a:highlight>
                  <a:srgbClr val="FFFFFF"/>
                </a:highlight>
              </a:rPr>
              <a:t>∀x ∀y : eats(x, y) Λ ¬ killed(x) </a:t>
            </a:r>
            <a:r>
              <a:rPr lang="en" b="1">
                <a:highlight>
                  <a:srgbClr val="FFFFFF"/>
                </a:highlight>
              </a:rPr>
              <a:t>→</a:t>
            </a:r>
            <a:r>
              <a:rPr lang="en">
                <a:highlight>
                  <a:srgbClr val="FFFFFF"/>
                </a:highlight>
              </a:rPr>
              <a:t> food(y)</a:t>
            </a:r>
            <a:endParaRPr>
              <a:highlight>
                <a:srgbClr val="FFFFFF"/>
              </a:highlight>
            </a:endParaRPr>
          </a:p>
          <a:p>
            <a:pPr marL="457200" marR="25400" lvl="0" indent="-317500" algn="l" rtl="0">
              <a:lnSpc>
                <a:spcPct val="156250"/>
              </a:lnSpc>
              <a:spcBef>
                <a:spcPts val="0"/>
              </a:spcBef>
              <a:spcAft>
                <a:spcPts val="0"/>
              </a:spcAft>
              <a:buSzPts val="1400"/>
              <a:buAutoNum type="alphaLcPeriod"/>
            </a:pPr>
            <a:r>
              <a:rPr lang="en">
                <a:highlight>
                  <a:srgbClr val="FFFFFF"/>
                </a:highlight>
              </a:rPr>
              <a:t>eats (Anil, Peanuts) Λ alive(Anil)</a:t>
            </a:r>
            <a:endParaRPr>
              <a:highlight>
                <a:srgbClr val="FFFFFF"/>
              </a:highlight>
            </a:endParaRPr>
          </a:p>
          <a:p>
            <a:pPr marL="457200" marR="25400" lvl="0" indent="-317500" algn="l" rtl="0">
              <a:lnSpc>
                <a:spcPct val="156250"/>
              </a:lnSpc>
              <a:spcBef>
                <a:spcPts val="0"/>
              </a:spcBef>
              <a:spcAft>
                <a:spcPts val="0"/>
              </a:spcAft>
              <a:buSzPts val="1400"/>
              <a:buAutoNum type="alphaLcPeriod"/>
            </a:pPr>
            <a:r>
              <a:rPr lang="en">
                <a:highlight>
                  <a:srgbClr val="FFFFFF"/>
                </a:highlight>
              </a:rPr>
              <a:t>∀x: eats(Anil, x) </a:t>
            </a:r>
            <a:r>
              <a:rPr lang="en" b="1">
                <a:highlight>
                  <a:srgbClr val="FFFFFF"/>
                </a:highlight>
              </a:rPr>
              <a:t>→</a:t>
            </a:r>
            <a:r>
              <a:rPr lang="en">
                <a:highlight>
                  <a:srgbClr val="FFFFFF"/>
                </a:highlight>
              </a:rPr>
              <a:t> eats(Harry, x)</a:t>
            </a:r>
            <a:endParaRPr>
              <a:highlight>
                <a:srgbClr val="FFFFFF"/>
              </a:highlight>
            </a:endParaRPr>
          </a:p>
          <a:p>
            <a:pPr marL="457200" marR="25400" lvl="0" indent="-317500" algn="l" rtl="0">
              <a:lnSpc>
                <a:spcPct val="156250"/>
              </a:lnSpc>
              <a:spcBef>
                <a:spcPts val="0"/>
              </a:spcBef>
              <a:spcAft>
                <a:spcPts val="0"/>
              </a:spcAft>
              <a:buSzPts val="1400"/>
              <a:buAutoNum type="alphaLcPeriod"/>
            </a:pPr>
            <a:r>
              <a:rPr lang="en">
                <a:highlight>
                  <a:srgbClr val="FFFFFF"/>
                </a:highlight>
              </a:rPr>
              <a:t>∀x : ¬ killed(x)  </a:t>
            </a:r>
            <a:r>
              <a:rPr lang="en" b="1">
                <a:highlight>
                  <a:srgbClr val="FFFFFF"/>
                </a:highlight>
              </a:rPr>
              <a:t>→</a:t>
            </a:r>
            <a:r>
              <a:rPr lang="en">
                <a:highlight>
                  <a:srgbClr val="FFFFFF"/>
                </a:highlight>
              </a:rPr>
              <a:t> alive(x)</a:t>
            </a:r>
            <a:endParaRPr>
              <a:highlight>
                <a:srgbClr val="FFFFFF"/>
              </a:highlight>
            </a:endParaRPr>
          </a:p>
          <a:p>
            <a:pPr marL="457200" marR="25400" lvl="0" indent="-317500" algn="l" rtl="0">
              <a:lnSpc>
                <a:spcPct val="156250"/>
              </a:lnSpc>
              <a:spcBef>
                <a:spcPts val="0"/>
              </a:spcBef>
              <a:spcAft>
                <a:spcPts val="0"/>
              </a:spcAft>
              <a:buSzPts val="1400"/>
              <a:buAutoNum type="alphaLcPeriod"/>
            </a:pPr>
            <a:r>
              <a:rPr lang="en">
                <a:highlight>
                  <a:srgbClr val="FFFFFF"/>
                </a:highlight>
              </a:rPr>
              <a:t>∀x: alive(x) </a:t>
            </a:r>
            <a:r>
              <a:rPr lang="en" b="1">
                <a:highlight>
                  <a:srgbClr val="FFFFFF"/>
                </a:highlight>
              </a:rPr>
              <a:t>→ </a:t>
            </a:r>
            <a:r>
              <a:rPr lang="en">
                <a:highlight>
                  <a:srgbClr val="FFFFFF"/>
                </a:highlight>
              </a:rPr>
              <a:t>¬ killed(x)</a:t>
            </a:r>
            <a:endParaRPr>
              <a:highlight>
                <a:srgbClr val="FFFFFF"/>
              </a:highlight>
            </a:endParaRPr>
          </a:p>
          <a:p>
            <a:pPr marL="457200" marR="25400" lvl="0" indent="-317500" algn="l" rtl="0">
              <a:lnSpc>
                <a:spcPct val="156250"/>
              </a:lnSpc>
              <a:spcBef>
                <a:spcPts val="0"/>
              </a:spcBef>
              <a:spcAft>
                <a:spcPts val="0"/>
              </a:spcAft>
              <a:buSzPts val="1400"/>
              <a:buAutoNum type="alphaLcPeriod"/>
            </a:pPr>
            <a:r>
              <a:rPr lang="en">
                <a:highlight>
                  <a:srgbClr val="FFFFFF"/>
                </a:highlight>
              </a:rPr>
              <a:t>likes(John,peanuts)</a:t>
            </a:r>
            <a:endParaRPr>
              <a:highlight>
                <a:srgbClr val="FFFFFF"/>
              </a:highlight>
            </a:endParaRPr>
          </a:p>
        </p:txBody>
      </p:sp>
      <p:sp>
        <p:nvSpPr>
          <p:cNvPr id="675" name="Google Shape;675;p117"/>
          <p:cNvSpPr txBox="1">
            <a:spLocks noGrp="1"/>
          </p:cNvSpPr>
          <p:nvPr>
            <p:ph type="body" idx="2"/>
          </p:nvPr>
        </p:nvSpPr>
        <p:spPr>
          <a:xfrm>
            <a:off x="4508175" y="1064425"/>
            <a:ext cx="4324200" cy="3742200"/>
          </a:xfrm>
          <a:prstGeom prst="rect">
            <a:avLst/>
          </a:prstGeom>
        </p:spPr>
        <p:txBody>
          <a:bodyPr spcFirstLastPara="1" wrap="square" lIns="91425" tIns="91425" rIns="91425" bIns="91425" anchor="t" anchorCtr="0">
            <a:noAutofit/>
          </a:bodyPr>
          <a:lstStyle/>
          <a:p>
            <a:pPr marL="0" marR="25400" lvl="0" indent="0" algn="l" rtl="0">
              <a:lnSpc>
                <a:spcPct val="156250"/>
              </a:lnSpc>
              <a:spcBef>
                <a:spcPts val="1500"/>
              </a:spcBef>
              <a:spcAft>
                <a:spcPts val="0"/>
              </a:spcAft>
              <a:buNone/>
            </a:pPr>
            <a:r>
              <a:rPr lang="en">
                <a:highlight>
                  <a:srgbClr val="FFFFFF"/>
                </a:highlight>
              </a:rPr>
              <a:t>Step 2. Eliminate all implication (→) and rewrite</a:t>
            </a:r>
            <a:endParaRPr>
              <a:highlight>
                <a:srgbClr val="FFFFFF"/>
              </a:highlight>
            </a:endParaRPr>
          </a:p>
          <a:p>
            <a:pPr marL="457200" marR="25400" lvl="0" indent="-317500" algn="l" rtl="0">
              <a:lnSpc>
                <a:spcPct val="156250"/>
              </a:lnSpc>
              <a:spcBef>
                <a:spcPts val="1500"/>
              </a:spcBef>
              <a:spcAft>
                <a:spcPts val="0"/>
              </a:spcAft>
              <a:buSzPts val="1400"/>
              <a:buAutoNum type="alphaLcPeriod"/>
            </a:pPr>
            <a:r>
              <a:rPr lang="en">
                <a:highlight>
                  <a:srgbClr val="FFFFFF"/>
                </a:highlight>
              </a:rPr>
              <a:t>∀x ¬ food(x) V likes(John, x)</a:t>
            </a:r>
            <a:endParaRPr>
              <a:highlight>
                <a:srgbClr val="FFFFFF"/>
              </a:highlight>
            </a:endParaRPr>
          </a:p>
          <a:p>
            <a:pPr marL="457200" marR="25400" lvl="0" indent="-317500" algn="l" rtl="0">
              <a:lnSpc>
                <a:spcPct val="156250"/>
              </a:lnSpc>
              <a:spcBef>
                <a:spcPts val="0"/>
              </a:spcBef>
              <a:spcAft>
                <a:spcPts val="0"/>
              </a:spcAft>
              <a:buSzPts val="1400"/>
              <a:buAutoNum type="alphaLcPeriod"/>
            </a:pPr>
            <a:r>
              <a:rPr lang="en">
                <a:highlight>
                  <a:srgbClr val="FFFFFF"/>
                </a:highlight>
              </a:rPr>
              <a:t>food(Apple) Λ food(vegetables)</a:t>
            </a:r>
            <a:endParaRPr>
              <a:highlight>
                <a:srgbClr val="FFFFFF"/>
              </a:highlight>
            </a:endParaRPr>
          </a:p>
          <a:p>
            <a:pPr marL="457200" marR="25400" lvl="0" indent="-317500" algn="l" rtl="0">
              <a:lnSpc>
                <a:spcPct val="156250"/>
              </a:lnSpc>
              <a:spcBef>
                <a:spcPts val="0"/>
              </a:spcBef>
              <a:spcAft>
                <a:spcPts val="0"/>
              </a:spcAft>
              <a:buSzPts val="1400"/>
              <a:buAutoNum type="alphaLcPeriod"/>
            </a:pPr>
            <a:r>
              <a:rPr lang="en">
                <a:highlight>
                  <a:srgbClr val="FFFFFF"/>
                </a:highlight>
              </a:rPr>
              <a:t>∀x ∀y ¬ [eats(x, y) Λ ¬ killed(x)] V food(y)</a:t>
            </a:r>
            <a:endParaRPr>
              <a:highlight>
                <a:srgbClr val="FFFFFF"/>
              </a:highlight>
            </a:endParaRPr>
          </a:p>
          <a:p>
            <a:pPr marL="457200" marR="25400" lvl="0" indent="-317500" algn="l" rtl="0">
              <a:lnSpc>
                <a:spcPct val="156250"/>
              </a:lnSpc>
              <a:spcBef>
                <a:spcPts val="0"/>
              </a:spcBef>
              <a:spcAft>
                <a:spcPts val="0"/>
              </a:spcAft>
              <a:buSzPts val="1400"/>
              <a:buAutoNum type="alphaLcPeriod"/>
            </a:pPr>
            <a:r>
              <a:rPr lang="en">
                <a:highlight>
                  <a:srgbClr val="FFFFFF"/>
                </a:highlight>
              </a:rPr>
              <a:t>eats (Anil, Peanuts) Λ alive(Anil)</a:t>
            </a:r>
            <a:endParaRPr>
              <a:highlight>
                <a:srgbClr val="FFFFFF"/>
              </a:highlight>
            </a:endParaRPr>
          </a:p>
          <a:p>
            <a:pPr marL="457200" marR="25400" lvl="0" indent="-317500" algn="l" rtl="0">
              <a:lnSpc>
                <a:spcPct val="156250"/>
              </a:lnSpc>
              <a:spcBef>
                <a:spcPts val="0"/>
              </a:spcBef>
              <a:spcAft>
                <a:spcPts val="0"/>
              </a:spcAft>
              <a:buSzPts val="1400"/>
              <a:buAutoNum type="alphaLcPeriod"/>
            </a:pPr>
            <a:r>
              <a:rPr lang="en">
                <a:highlight>
                  <a:srgbClr val="FFFFFF"/>
                </a:highlight>
              </a:rPr>
              <a:t>∀x ¬ eats(Anil, x) V eats(Harry, x)</a:t>
            </a:r>
            <a:endParaRPr>
              <a:highlight>
                <a:srgbClr val="FFFFFF"/>
              </a:highlight>
            </a:endParaRPr>
          </a:p>
          <a:p>
            <a:pPr marL="457200" marR="25400" lvl="0" indent="-317500" algn="l" rtl="0">
              <a:lnSpc>
                <a:spcPct val="156250"/>
              </a:lnSpc>
              <a:spcBef>
                <a:spcPts val="0"/>
              </a:spcBef>
              <a:spcAft>
                <a:spcPts val="0"/>
              </a:spcAft>
              <a:buSzPts val="1400"/>
              <a:buAutoNum type="alphaLcPeriod"/>
            </a:pPr>
            <a:r>
              <a:rPr lang="en">
                <a:highlight>
                  <a:srgbClr val="FFFFFF"/>
                </a:highlight>
              </a:rPr>
              <a:t>∀x¬ [¬ killed(x) ] V alive(x)</a:t>
            </a:r>
            <a:endParaRPr>
              <a:highlight>
                <a:srgbClr val="FFFFFF"/>
              </a:highlight>
            </a:endParaRPr>
          </a:p>
          <a:p>
            <a:pPr marL="457200" marR="25400" lvl="0" indent="-317500" algn="l" rtl="0">
              <a:lnSpc>
                <a:spcPct val="156250"/>
              </a:lnSpc>
              <a:spcBef>
                <a:spcPts val="0"/>
              </a:spcBef>
              <a:spcAft>
                <a:spcPts val="0"/>
              </a:spcAft>
              <a:buSzPts val="1400"/>
              <a:buAutoNum type="alphaLcPeriod"/>
            </a:pPr>
            <a:r>
              <a:rPr lang="en">
                <a:highlight>
                  <a:srgbClr val="FFFFFF"/>
                </a:highlight>
              </a:rPr>
              <a:t>∀x ¬ alive(x) V ¬ killed(x)</a:t>
            </a:r>
            <a:endParaRPr>
              <a:highlight>
                <a:srgbClr val="FFFFFF"/>
              </a:highlight>
            </a:endParaRPr>
          </a:p>
          <a:p>
            <a:pPr marL="457200" marR="25400" lvl="0" indent="-317500" algn="l" rtl="0">
              <a:lnSpc>
                <a:spcPct val="156250"/>
              </a:lnSpc>
              <a:spcBef>
                <a:spcPts val="0"/>
              </a:spcBef>
              <a:spcAft>
                <a:spcPts val="0"/>
              </a:spcAft>
              <a:buSzPts val="1400"/>
              <a:buAutoNum type="alphaLcPeriod"/>
            </a:pPr>
            <a:r>
              <a:rPr lang="en">
                <a:highlight>
                  <a:srgbClr val="FFFFFF"/>
                </a:highlight>
              </a:rPr>
              <a:t>likes(John, Peanuts).</a:t>
            </a:r>
            <a:endParaRPr>
              <a:highlight>
                <a:srgbClr val="FFFFFF"/>
              </a:highlight>
            </a:endParaRPr>
          </a:p>
          <a:p>
            <a:pPr marL="0" lvl="0" indent="0" algn="l" rtl="0">
              <a:spcBef>
                <a:spcPts val="1200"/>
              </a:spcBef>
              <a:spcAft>
                <a:spcPts val="1200"/>
              </a:spcAft>
              <a:buNone/>
            </a:pPr>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679"/>
        <p:cNvGrpSpPr/>
        <p:nvPr/>
      </p:nvGrpSpPr>
      <p:grpSpPr>
        <a:xfrm>
          <a:off x="0" y="0"/>
          <a:ext cx="0" cy="0"/>
          <a:chOff x="0" y="0"/>
          <a:chExt cx="0" cy="0"/>
        </a:xfrm>
      </p:grpSpPr>
      <p:sp>
        <p:nvSpPr>
          <p:cNvPr id="680" name="Google Shape;680;p118"/>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Move negation inwards</a:t>
            </a:r>
            <a:endParaRPr/>
          </a:p>
        </p:txBody>
      </p:sp>
      <p:sp>
        <p:nvSpPr>
          <p:cNvPr id="681" name="Google Shape;681;p118"/>
          <p:cNvSpPr txBox="1">
            <a:spLocks noGrp="1"/>
          </p:cNvSpPr>
          <p:nvPr>
            <p:ph type="body" idx="1"/>
          </p:nvPr>
        </p:nvSpPr>
        <p:spPr>
          <a:xfrm>
            <a:off x="311700" y="1266175"/>
            <a:ext cx="3999900" cy="3566700"/>
          </a:xfrm>
          <a:prstGeom prst="rect">
            <a:avLst/>
          </a:prstGeom>
        </p:spPr>
        <p:txBody>
          <a:bodyPr spcFirstLastPara="1" wrap="square" lIns="91425" tIns="91425" rIns="91425" bIns="91425" anchor="t" anchorCtr="0">
            <a:noAutofit/>
          </a:bodyPr>
          <a:lstStyle/>
          <a:p>
            <a:pPr marL="0" marR="25400" lvl="0" indent="0" algn="l" rtl="0">
              <a:lnSpc>
                <a:spcPct val="156250"/>
              </a:lnSpc>
              <a:spcBef>
                <a:spcPts val="1500"/>
              </a:spcBef>
              <a:spcAft>
                <a:spcPts val="0"/>
              </a:spcAft>
              <a:buNone/>
            </a:pPr>
            <a:r>
              <a:rPr lang="en">
                <a:highlight>
                  <a:srgbClr val="FFFFFF"/>
                </a:highlight>
              </a:rPr>
              <a:t>Step 2. Eliminate all implication (→) and rewrite</a:t>
            </a:r>
            <a:endParaRPr>
              <a:highlight>
                <a:srgbClr val="FFFFFF"/>
              </a:highlight>
            </a:endParaRPr>
          </a:p>
          <a:p>
            <a:pPr marL="457200" marR="25400" lvl="0" indent="-317500" algn="l" rtl="0">
              <a:lnSpc>
                <a:spcPct val="156250"/>
              </a:lnSpc>
              <a:spcBef>
                <a:spcPts val="1500"/>
              </a:spcBef>
              <a:spcAft>
                <a:spcPts val="0"/>
              </a:spcAft>
              <a:buSzPts val="1400"/>
              <a:buAutoNum type="alphaLcPeriod"/>
            </a:pPr>
            <a:r>
              <a:rPr lang="en">
                <a:highlight>
                  <a:srgbClr val="FFFFFF"/>
                </a:highlight>
              </a:rPr>
              <a:t>∀x ¬ food(x) V likes(John, x)</a:t>
            </a:r>
            <a:endParaRPr>
              <a:highlight>
                <a:srgbClr val="FFFFFF"/>
              </a:highlight>
            </a:endParaRPr>
          </a:p>
          <a:p>
            <a:pPr marL="457200" marR="25400" lvl="0" indent="-317500" algn="l" rtl="0">
              <a:lnSpc>
                <a:spcPct val="156250"/>
              </a:lnSpc>
              <a:spcBef>
                <a:spcPts val="0"/>
              </a:spcBef>
              <a:spcAft>
                <a:spcPts val="0"/>
              </a:spcAft>
              <a:buSzPts val="1400"/>
              <a:buAutoNum type="alphaLcPeriod"/>
            </a:pPr>
            <a:r>
              <a:rPr lang="en">
                <a:highlight>
                  <a:srgbClr val="FFFFFF"/>
                </a:highlight>
              </a:rPr>
              <a:t>food(Apple) Λ food(vegetables)</a:t>
            </a:r>
            <a:endParaRPr>
              <a:highlight>
                <a:srgbClr val="FFFFFF"/>
              </a:highlight>
            </a:endParaRPr>
          </a:p>
          <a:p>
            <a:pPr marL="457200" marR="25400" lvl="0" indent="-317500" algn="l" rtl="0">
              <a:lnSpc>
                <a:spcPct val="156250"/>
              </a:lnSpc>
              <a:spcBef>
                <a:spcPts val="0"/>
              </a:spcBef>
              <a:spcAft>
                <a:spcPts val="0"/>
              </a:spcAft>
              <a:buSzPts val="1400"/>
              <a:buAutoNum type="alphaLcPeriod"/>
            </a:pPr>
            <a:r>
              <a:rPr lang="en">
                <a:highlight>
                  <a:srgbClr val="FFFFFF"/>
                </a:highlight>
              </a:rPr>
              <a:t>∀x ∀y ¬ [eats(x, y) Λ ¬ killed(x)] V food(y)</a:t>
            </a:r>
            <a:endParaRPr>
              <a:highlight>
                <a:srgbClr val="FFFFFF"/>
              </a:highlight>
            </a:endParaRPr>
          </a:p>
          <a:p>
            <a:pPr marL="457200" marR="25400" lvl="0" indent="-317500" algn="l" rtl="0">
              <a:lnSpc>
                <a:spcPct val="156250"/>
              </a:lnSpc>
              <a:spcBef>
                <a:spcPts val="0"/>
              </a:spcBef>
              <a:spcAft>
                <a:spcPts val="0"/>
              </a:spcAft>
              <a:buSzPts val="1400"/>
              <a:buAutoNum type="alphaLcPeriod"/>
            </a:pPr>
            <a:r>
              <a:rPr lang="en">
                <a:highlight>
                  <a:srgbClr val="FFFFFF"/>
                </a:highlight>
              </a:rPr>
              <a:t>eats (Anil, Peanuts) Λ alive(Anil)</a:t>
            </a:r>
            <a:endParaRPr>
              <a:highlight>
                <a:srgbClr val="FFFFFF"/>
              </a:highlight>
            </a:endParaRPr>
          </a:p>
          <a:p>
            <a:pPr marL="457200" marR="25400" lvl="0" indent="-317500" algn="l" rtl="0">
              <a:lnSpc>
                <a:spcPct val="156250"/>
              </a:lnSpc>
              <a:spcBef>
                <a:spcPts val="0"/>
              </a:spcBef>
              <a:spcAft>
                <a:spcPts val="0"/>
              </a:spcAft>
              <a:buSzPts val="1400"/>
              <a:buAutoNum type="alphaLcPeriod"/>
            </a:pPr>
            <a:r>
              <a:rPr lang="en">
                <a:highlight>
                  <a:srgbClr val="FFFFFF"/>
                </a:highlight>
              </a:rPr>
              <a:t>∀x ¬ eats(Anil, x) V eats(Harry, x)</a:t>
            </a:r>
            <a:endParaRPr>
              <a:highlight>
                <a:srgbClr val="FFFFFF"/>
              </a:highlight>
            </a:endParaRPr>
          </a:p>
          <a:p>
            <a:pPr marL="457200" marR="25400" lvl="0" indent="-317500" algn="l" rtl="0">
              <a:lnSpc>
                <a:spcPct val="156250"/>
              </a:lnSpc>
              <a:spcBef>
                <a:spcPts val="0"/>
              </a:spcBef>
              <a:spcAft>
                <a:spcPts val="0"/>
              </a:spcAft>
              <a:buSzPts val="1400"/>
              <a:buAutoNum type="alphaLcPeriod"/>
            </a:pPr>
            <a:r>
              <a:rPr lang="en">
                <a:highlight>
                  <a:srgbClr val="FFFFFF"/>
                </a:highlight>
              </a:rPr>
              <a:t>∀x¬ [¬ killed(x) ] V alive(x)</a:t>
            </a:r>
            <a:endParaRPr>
              <a:highlight>
                <a:srgbClr val="FFFFFF"/>
              </a:highlight>
            </a:endParaRPr>
          </a:p>
          <a:p>
            <a:pPr marL="457200" marR="25400" lvl="0" indent="-317500" algn="l" rtl="0">
              <a:lnSpc>
                <a:spcPct val="156250"/>
              </a:lnSpc>
              <a:spcBef>
                <a:spcPts val="0"/>
              </a:spcBef>
              <a:spcAft>
                <a:spcPts val="0"/>
              </a:spcAft>
              <a:buSzPts val="1400"/>
              <a:buAutoNum type="alphaLcPeriod"/>
            </a:pPr>
            <a:r>
              <a:rPr lang="en">
                <a:highlight>
                  <a:srgbClr val="FFFFFF"/>
                </a:highlight>
              </a:rPr>
              <a:t>∀x ¬ alive(x) V ¬ killed(x)</a:t>
            </a:r>
            <a:endParaRPr>
              <a:highlight>
                <a:srgbClr val="FFFFFF"/>
              </a:highlight>
            </a:endParaRPr>
          </a:p>
          <a:p>
            <a:pPr marL="457200" marR="25400" lvl="0" indent="-317500" algn="l" rtl="0">
              <a:lnSpc>
                <a:spcPct val="156250"/>
              </a:lnSpc>
              <a:spcBef>
                <a:spcPts val="0"/>
              </a:spcBef>
              <a:spcAft>
                <a:spcPts val="0"/>
              </a:spcAft>
              <a:buSzPts val="1400"/>
              <a:buAutoNum type="alphaLcPeriod"/>
            </a:pPr>
            <a:r>
              <a:rPr lang="en">
                <a:highlight>
                  <a:srgbClr val="FFFFFF"/>
                </a:highlight>
              </a:rPr>
              <a:t>likes(John, Peanuts).</a:t>
            </a:r>
            <a:endParaRPr>
              <a:highlight>
                <a:srgbClr val="FFFFFF"/>
              </a:highlight>
            </a:endParaRPr>
          </a:p>
          <a:p>
            <a:pPr marL="0" lvl="0" indent="0" algn="l" rtl="0">
              <a:spcBef>
                <a:spcPts val="1200"/>
              </a:spcBef>
              <a:spcAft>
                <a:spcPts val="1200"/>
              </a:spcAft>
              <a:buNone/>
            </a:pPr>
            <a:endParaRPr/>
          </a:p>
        </p:txBody>
      </p:sp>
      <p:sp>
        <p:nvSpPr>
          <p:cNvPr id="682" name="Google Shape;682;p118"/>
          <p:cNvSpPr txBox="1">
            <a:spLocks noGrp="1"/>
          </p:cNvSpPr>
          <p:nvPr>
            <p:ph type="body" idx="2"/>
          </p:nvPr>
        </p:nvSpPr>
        <p:spPr>
          <a:xfrm>
            <a:off x="4572000" y="1152425"/>
            <a:ext cx="4260300" cy="3680400"/>
          </a:xfrm>
          <a:prstGeom prst="rect">
            <a:avLst/>
          </a:prstGeom>
        </p:spPr>
        <p:txBody>
          <a:bodyPr spcFirstLastPara="1" wrap="square" lIns="91425" tIns="91425" rIns="91425" bIns="91425" anchor="t" anchorCtr="0">
            <a:noAutofit/>
          </a:bodyPr>
          <a:lstStyle/>
          <a:p>
            <a:pPr marL="0" marR="25400" lvl="0" indent="0" algn="l" rtl="0">
              <a:lnSpc>
                <a:spcPct val="156250"/>
              </a:lnSpc>
              <a:spcBef>
                <a:spcPts val="1500"/>
              </a:spcBef>
              <a:spcAft>
                <a:spcPts val="0"/>
              </a:spcAft>
              <a:buNone/>
            </a:pPr>
            <a:r>
              <a:rPr lang="en">
                <a:highlight>
                  <a:srgbClr val="FFFFFF"/>
                </a:highlight>
              </a:rPr>
              <a:t>Step 3. Move negation (¬)inwards and rewrite</a:t>
            </a:r>
            <a:endParaRPr>
              <a:highlight>
                <a:srgbClr val="FFFFFF"/>
              </a:highlight>
            </a:endParaRPr>
          </a:p>
          <a:p>
            <a:pPr marL="914400" marR="50800" lvl="1" indent="-317500" algn="l" rtl="0">
              <a:lnSpc>
                <a:spcPct val="156250"/>
              </a:lnSpc>
              <a:spcBef>
                <a:spcPts val="1800"/>
              </a:spcBef>
              <a:spcAft>
                <a:spcPts val="0"/>
              </a:spcAft>
              <a:buSzPts val="1400"/>
              <a:buFont typeface="Times New Roman"/>
              <a:buAutoNum type="alphaLcPeriod"/>
            </a:pPr>
            <a:r>
              <a:rPr lang="en" sz="1400">
                <a:highlight>
                  <a:srgbClr val="FFFFFF"/>
                </a:highlight>
              </a:rPr>
              <a:t>∀x ¬ food(x) V likes(John, x)</a:t>
            </a:r>
            <a:endParaRPr sz="1400">
              <a:highlight>
                <a:srgbClr val="FFFFFF"/>
              </a:highlight>
            </a:endParaRPr>
          </a:p>
          <a:p>
            <a:pPr marL="914400" marR="50800" lvl="1" indent="-317500" algn="l" rtl="0">
              <a:lnSpc>
                <a:spcPct val="156250"/>
              </a:lnSpc>
              <a:spcBef>
                <a:spcPts val="0"/>
              </a:spcBef>
              <a:spcAft>
                <a:spcPts val="0"/>
              </a:spcAft>
              <a:buSzPts val="1400"/>
              <a:buFont typeface="Times New Roman"/>
              <a:buAutoNum type="alphaLcPeriod"/>
            </a:pPr>
            <a:r>
              <a:rPr lang="en" sz="1400">
                <a:highlight>
                  <a:srgbClr val="FFFFFF"/>
                </a:highlight>
              </a:rPr>
              <a:t>food(Apple) Λ food(vegetables)</a:t>
            </a:r>
            <a:endParaRPr sz="1400">
              <a:highlight>
                <a:srgbClr val="FFFFFF"/>
              </a:highlight>
            </a:endParaRPr>
          </a:p>
          <a:p>
            <a:pPr marL="914400" marR="50800" lvl="1" indent="-317500" algn="l" rtl="0">
              <a:lnSpc>
                <a:spcPct val="156250"/>
              </a:lnSpc>
              <a:spcBef>
                <a:spcPts val="0"/>
              </a:spcBef>
              <a:spcAft>
                <a:spcPts val="0"/>
              </a:spcAft>
              <a:buSzPts val="1400"/>
              <a:buFont typeface="Times New Roman"/>
              <a:buAutoNum type="alphaLcPeriod"/>
            </a:pPr>
            <a:r>
              <a:rPr lang="en" sz="1400">
                <a:highlight>
                  <a:srgbClr val="FFFFFF"/>
                </a:highlight>
              </a:rPr>
              <a:t>∀x ∀y ¬ eats(x, y) V killed(x) V food(y)</a:t>
            </a:r>
            <a:endParaRPr sz="1400">
              <a:highlight>
                <a:srgbClr val="FFFFFF"/>
              </a:highlight>
            </a:endParaRPr>
          </a:p>
          <a:p>
            <a:pPr marL="914400" marR="50800" lvl="1" indent="-317500" algn="l" rtl="0">
              <a:lnSpc>
                <a:spcPct val="156250"/>
              </a:lnSpc>
              <a:spcBef>
                <a:spcPts val="0"/>
              </a:spcBef>
              <a:spcAft>
                <a:spcPts val="0"/>
              </a:spcAft>
              <a:buSzPts val="1400"/>
              <a:buFont typeface="Times New Roman"/>
              <a:buAutoNum type="alphaLcPeriod"/>
            </a:pPr>
            <a:r>
              <a:rPr lang="en" sz="1400">
                <a:highlight>
                  <a:srgbClr val="FFFFFF"/>
                </a:highlight>
              </a:rPr>
              <a:t>eats (Anil, Peanuts) Λ alive(Anil)</a:t>
            </a:r>
            <a:endParaRPr sz="1400">
              <a:highlight>
                <a:srgbClr val="FFFFFF"/>
              </a:highlight>
            </a:endParaRPr>
          </a:p>
          <a:p>
            <a:pPr marL="914400" marR="50800" lvl="1" indent="-317500" algn="l" rtl="0">
              <a:lnSpc>
                <a:spcPct val="156250"/>
              </a:lnSpc>
              <a:spcBef>
                <a:spcPts val="0"/>
              </a:spcBef>
              <a:spcAft>
                <a:spcPts val="0"/>
              </a:spcAft>
              <a:buSzPts val="1400"/>
              <a:buFont typeface="Times New Roman"/>
              <a:buAutoNum type="alphaLcPeriod"/>
            </a:pPr>
            <a:r>
              <a:rPr lang="en" sz="1400">
                <a:highlight>
                  <a:srgbClr val="FFFFFF"/>
                </a:highlight>
              </a:rPr>
              <a:t>∀x ¬ eats(Anil, x) V eats(Harry, x)</a:t>
            </a:r>
            <a:endParaRPr sz="1400">
              <a:highlight>
                <a:srgbClr val="FFFFFF"/>
              </a:highlight>
            </a:endParaRPr>
          </a:p>
          <a:p>
            <a:pPr marL="914400" marR="50800" lvl="1" indent="-317500" algn="l" rtl="0">
              <a:lnSpc>
                <a:spcPct val="156250"/>
              </a:lnSpc>
              <a:spcBef>
                <a:spcPts val="0"/>
              </a:spcBef>
              <a:spcAft>
                <a:spcPts val="0"/>
              </a:spcAft>
              <a:buSzPts val="1400"/>
              <a:buFont typeface="Times New Roman"/>
              <a:buAutoNum type="alphaLcPeriod"/>
            </a:pPr>
            <a:r>
              <a:rPr lang="en" sz="1400">
                <a:highlight>
                  <a:srgbClr val="FFFFFF"/>
                </a:highlight>
              </a:rPr>
              <a:t>∀x killed(x)  V alive(x)</a:t>
            </a:r>
            <a:endParaRPr sz="1400">
              <a:highlight>
                <a:srgbClr val="FFFFFF"/>
              </a:highlight>
            </a:endParaRPr>
          </a:p>
          <a:p>
            <a:pPr marL="914400" marR="50800" lvl="1" indent="-317500" algn="l" rtl="0">
              <a:lnSpc>
                <a:spcPct val="156250"/>
              </a:lnSpc>
              <a:spcBef>
                <a:spcPts val="0"/>
              </a:spcBef>
              <a:spcAft>
                <a:spcPts val="0"/>
              </a:spcAft>
              <a:buSzPts val="1400"/>
              <a:buFont typeface="Times New Roman"/>
              <a:buAutoNum type="alphaLcPeriod"/>
            </a:pPr>
            <a:r>
              <a:rPr lang="en" sz="1400">
                <a:highlight>
                  <a:srgbClr val="FFFFFF"/>
                </a:highlight>
              </a:rPr>
              <a:t>∀x ¬ alive(x) V ¬ killed(x)</a:t>
            </a:r>
            <a:endParaRPr sz="1400">
              <a:highlight>
                <a:srgbClr val="FFFFFF"/>
              </a:highlight>
            </a:endParaRPr>
          </a:p>
          <a:p>
            <a:pPr marL="914400" marR="50800" lvl="1" indent="-317500" algn="l" rtl="0">
              <a:lnSpc>
                <a:spcPct val="156250"/>
              </a:lnSpc>
              <a:spcBef>
                <a:spcPts val="0"/>
              </a:spcBef>
              <a:spcAft>
                <a:spcPts val="0"/>
              </a:spcAft>
              <a:buSzPts val="1400"/>
              <a:buFont typeface="Times New Roman"/>
              <a:buAutoNum type="alphaLcPeriod"/>
            </a:pPr>
            <a:r>
              <a:rPr lang="en" sz="1400">
                <a:highlight>
                  <a:srgbClr val="FFFFFF"/>
                </a:highlight>
              </a:rPr>
              <a:t>likes(John, Peanuts).</a:t>
            </a:r>
            <a:endParaRPr sz="1400">
              <a:highlight>
                <a:srgbClr val="FFFFFF"/>
              </a:highlight>
            </a:endParaRPr>
          </a:p>
          <a:p>
            <a:pPr marL="0" lvl="0" indent="0" algn="l" rtl="0">
              <a:spcBef>
                <a:spcPts val="1200"/>
              </a:spcBef>
              <a:spcAft>
                <a:spcPts val="1200"/>
              </a:spcAft>
              <a:buNone/>
            </a:pPr>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686"/>
        <p:cNvGrpSpPr/>
        <p:nvPr/>
      </p:nvGrpSpPr>
      <p:grpSpPr>
        <a:xfrm>
          <a:off x="0" y="0"/>
          <a:ext cx="0" cy="0"/>
          <a:chOff x="0" y="0"/>
          <a:chExt cx="0" cy="0"/>
        </a:xfrm>
      </p:grpSpPr>
      <p:sp>
        <p:nvSpPr>
          <p:cNvPr id="687" name="Google Shape;687;p119"/>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Rename/ standardize Variables </a:t>
            </a:r>
            <a:endParaRPr/>
          </a:p>
        </p:txBody>
      </p:sp>
      <p:sp>
        <p:nvSpPr>
          <p:cNvPr id="688" name="Google Shape;688;p119"/>
          <p:cNvSpPr txBox="1">
            <a:spLocks noGrp="1"/>
          </p:cNvSpPr>
          <p:nvPr>
            <p:ph type="body" idx="1"/>
          </p:nvPr>
        </p:nvSpPr>
        <p:spPr>
          <a:xfrm>
            <a:off x="311700" y="1266175"/>
            <a:ext cx="4260300" cy="3758100"/>
          </a:xfrm>
          <a:prstGeom prst="rect">
            <a:avLst/>
          </a:prstGeom>
        </p:spPr>
        <p:txBody>
          <a:bodyPr spcFirstLastPara="1" wrap="square" lIns="91425" tIns="91425" rIns="91425" bIns="91425" anchor="t" anchorCtr="0">
            <a:normAutofit/>
          </a:bodyPr>
          <a:lstStyle/>
          <a:p>
            <a:pPr marL="0" marR="25400" lvl="0" indent="0" algn="l" rtl="0">
              <a:lnSpc>
                <a:spcPct val="156250"/>
              </a:lnSpc>
              <a:spcBef>
                <a:spcPts val="1500"/>
              </a:spcBef>
              <a:spcAft>
                <a:spcPts val="0"/>
              </a:spcAft>
              <a:buNone/>
            </a:pPr>
            <a:r>
              <a:rPr lang="en">
                <a:highlight>
                  <a:srgbClr val="FFFFFF"/>
                </a:highlight>
              </a:rPr>
              <a:t>Step 3. Move negation (¬)inwards and rewrite</a:t>
            </a:r>
            <a:endParaRPr>
              <a:highlight>
                <a:srgbClr val="FFFFFF"/>
              </a:highlight>
            </a:endParaRPr>
          </a:p>
          <a:p>
            <a:pPr marL="914400" marR="50800" lvl="1" indent="-317500" algn="l" rtl="0">
              <a:lnSpc>
                <a:spcPct val="156250"/>
              </a:lnSpc>
              <a:spcBef>
                <a:spcPts val="1800"/>
              </a:spcBef>
              <a:spcAft>
                <a:spcPts val="0"/>
              </a:spcAft>
              <a:buSzPts val="1400"/>
              <a:buFont typeface="Times New Roman"/>
              <a:buAutoNum type="alphaLcPeriod"/>
            </a:pPr>
            <a:r>
              <a:rPr lang="en" sz="1400">
                <a:highlight>
                  <a:srgbClr val="FFFFFF"/>
                </a:highlight>
              </a:rPr>
              <a:t>∀x ¬ food(x) V likes(John, x)</a:t>
            </a:r>
            <a:endParaRPr sz="1400">
              <a:highlight>
                <a:srgbClr val="FFFFFF"/>
              </a:highlight>
            </a:endParaRPr>
          </a:p>
          <a:p>
            <a:pPr marL="914400" marR="50800" lvl="1" indent="-317500" algn="l" rtl="0">
              <a:lnSpc>
                <a:spcPct val="156250"/>
              </a:lnSpc>
              <a:spcBef>
                <a:spcPts val="0"/>
              </a:spcBef>
              <a:spcAft>
                <a:spcPts val="0"/>
              </a:spcAft>
              <a:buSzPts val="1400"/>
              <a:buFont typeface="Times New Roman"/>
              <a:buAutoNum type="alphaLcPeriod"/>
            </a:pPr>
            <a:r>
              <a:rPr lang="en" sz="1400">
                <a:highlight>
                  <a:srgbClr val="FFFFFF"/>
                </a:highlight>
              </a:rPr>
              <a:t>food(Apple) Λ food(vegetables)</a:t>
            </a:r>
            <a:endParaRPr sz="1400">
              <a:highlight>
                <a:srgbClr val="FFFFFF"/>
              </a:highlight>
            </a:endParaRPr>
          </a:p>
          <a:p>
            <a:pPr marL="914400" marR="50800" lvl="1" indent="-317500" algn="l" rtl="0">
              <a:lnSpc>
                <a:spcPct val="156250"/>
              </a:lnSpc>
              <a:spcBef>
                <a:spcPts val="0"/>
              </a:spcBef>
              <a:spcAft>
                <a:spcPts val="0"/>
              </a:spcAft>
              <a:buSzPts val="1400"/>
              <a:buFont typeface="Times New Roman"/>
              <a:buAutoNum type="alphaLcPeriod"/>
            </a:pPr>
            <a:r>
              <a:rPr lang="en" sz="1400">
                <a:highlight>
                  <a:srgbClr val="FFFFFF"/>
                </a:highlight>
              </a:rPr>
              <a:t>∀x ∀y ¬ eats(x, y) V killed(x) V food(y)</a:t>
            </a:r>
            <a:endParaRPr sz="1400">
              <a:highlight>
                <a:srgbClr val="FFFFFF"/>
              </a:highlight>
            </a:endParaRPr>
          </a:p>
          <a:p>
            <a:pPr marL="914400" marR="50800" lvl="1" indent="-317500" algn="l" rtl="0">
              <a:lnSpc>
                <a:spcPct val="156250"/>
              </a:lnSpc>
              <a:spcBef>
                <a:spcPts val="0"/>
              </a:spcBef>
              <a:spcAft>
                <a:spcPts val="0"/>
              </a:spcAft>
              <a:buSzPts val="1400"/>
              <a:buFont typeface="Times New Roman"/>
              <a:buAutoNum type="alphaLcPeriod"/>
            </a:pPr>
            <a:r>
              <a:rPr lang="en" sz="1400">
                <a:highlight>
                  <a:srgbClr val="FFFFFF"/>
                </a:highlight>
              </a:rPr>
              <a:t>eats (Anil, Peanuts) Λ alive(Anil)</a:t>
            </a:r>
            <a:endParaRPr sz="1400">
              <a:highlight>
                <a:srgbClr val="FFFFFF"/>
              </a:highlight>
            </a:endParaRPr>
          </a:p>
          <a:p>
            <a:pPr marL="914400" marR="50800" lvl="1" indent="-317500" algn="l" rtl="0">
              <a:lnSpc>
                <a:spcPct val="156250"/>
              </a:lnSpc>
              <a:spcBef>
                <a:spcPts val="0"/>
              </a:spcBef>
              <a:spcAft>
                <a:spcPts val="0"/>
              </a:spcAft>
              <a:buSzPts val="1400"/>
              <a:buFont typeface="Times New Roman"/>
              <a:buAutoNum type="alphaLcPeriod"/>
            </a:pPr>
            <a:r>
              <a:rPr lang="en" sz="1400">
                <a:highlight>
                  <a:srgbClr val="FFFFFF"/>
                </a:highlight>
              </a:rPr>
              <a:t>∀x ¬ eats(Anil, x) V eats(Harry, x)</a:t>
            </a:r>
            <a:endParaRPr sz="1400">
              <a:highlight>
                <a:srgbClr val="FFFFFF"/>
              </a:highlight>
            </a:endParaRPr>
          </a:p>
          <a:p>
            <a:pPr marL="914400" marR="50800" lvl="1" indent="-317500" algn="l" rtl="0">
              <a:lnSpc>
                <a:spcPct val="156250"/>
              </a:lnSpc>
              <a:spcBef>
                <a:spcPts val="0"/>
              </a:spcBef>
              <a:spcAft>
                <a:spcPts val="0"/>
              </a:spcAft>
              <a:buSzPts val="1400"/>
              <a:buFont typeface="Times New Roman"/>
              <a:buAutoNum type="alphaLcPeriod"/>
            </a:pPr>
            <a:r>
              <a:rPr lang="en" sz="1400">
                <a:highlight>
                  <a:srgbClr val="FFFFFF"/>
                </a:highlight>
              </a:rPr>
              <a:t>∀x killed(x)  V alive(x)</a:t>
            </a:r>
            <a:endParaRPr sz="1400">
              <a:highlight>
                <a:srgbClr val="FFFFFF"/>
              </a:highlight>
            </a:endParaRPr>
          </a:p>
          <a:p>
            <a:pPr marL="914400" marR="50800" lvl="1" indent="-317500" algn="l" rtl="0">
              <a:lnSpc>
                <a:spcPct val="156250"/>
              </a:lnSpc>
              <a:spcBef>
                <a:spcPts val="0"/>
              </a:spcBef>
              <a:spcAft>
                <a:spcPts val="0"/>
              </a:spcAft>
              <a:buSzPts val="1400"/>
              <a:buFont typeface="Times New Roman"/>
              <a:buAutoNum type="alphaLcPeriod"/>
            </a:pPr>
            <a:r>
              <a:rPr lang="en" sz="1400">
                <a:highlight>
                  <a:srgbClr val="FFFFFF"/>
                </a:highlight>
              </a:rPr>
              <a:t>∀x ¬ alive(x) V ¬ killed(x)</a:t>
            </a:r>
            <a:endParaRPr sz="1400">
              <a:highlight>
                <a:srgbClr val="FFFFFF"/>
              </a:highlight>
            </a:endParaRPr>
          </a:p>
          <a:p>
            <a:pPr marL="914400" marR="50800" lvl="1" indent="-317500" algn="l" rtl="0">
              <a:lnSpc>
                <a:spcPct val="156250"/>
              </a:lnSpc>
              <a:spcBef>
                <a:spcPts val="0"/>
              </a:spcBef>
              <a:spcAft>
                <a:spcPts val="0"/>
              </a:spcAft>
              <a:buSzPts val="1400"/>
              <a:buFont typeface="Times New Roman"/>
              <a:buAutoNum type="alphaLcPeriod"/>
            </a:pPr>
            <a:r>
              <a:rPr lang="en" sz="1400">
                <a:highlight>
                  <a:srgbClr val="FFFFFF"/>
                </a:highlight>
              </a:rPr>
              <a:t>likes(John, Peanuts).</a:t>
            </a:r>
            <a:endParaRPr/>
          </a:p>
        </p:txBody>
      </p:sp>
      <p:sp>
        <p:nvSpPr>
          <p:cNvPr id="689" name="Google Shape;689;p119"/>
          <p:cNvSpPr txBox="1">
            <a:spLocks noGrp="1"/>
          </p:cNvSpPr>
          <p:nvPr>
            <p:ph type="body" idx="2"/>
          </p:nvPr>
        </p:nvSpPr>
        <p:spPr>
          <a:xfrm>
            <a:off x="4832400" y="1266175"/>
            <a:ext cx="3999900" cy="3758100"/>
          </a:xfrm>
          <a:prstGeom prst="rect">
            <a:avLst/>
          </a:prstGeom>
        </p:spPr>
        <p:txBody>
          <a:bodyPr spcFirstLastPara="1" wrap="square" lIns="91425" tIns="91425" rIns="91425" bIns="91425" anchor="t" anchorCtr="0">
            <a:normAutofit/>
          </a:bodyPr>
          <a:lstStyle/>
          <a:p>
            <a:pPr marL="0" marR="50800" lvl="0" indent="0" algn="l" rtl="0">
              <a:lnSpc>
                <a:spcPct val="156250"/>
              </a:lnSpc>
              <a:spcBef>
                <a:spcPts val="1800"/>
              </a:spcBef>
              <a:spcAft>
                <a:spcPts val="0"/>
              </a:spcAft>
              <a:buNone/>
            </a:pPr>
            <a:r>
              <a:rPr lang="en">
                <a:highlight>
                  <a:srgbClr val="FFFFFF"/>
                </a:highlight>
              </a:rPr>
              <a:t>Step 4. Rename variables or standardize variables</a:t>
            </a:r>
            <a:endParaRPr>
              <a:highlight>
                <a:srgbClr val="FFFFFF"/>
              </a:highlight>
            </a:endParaRPr>
          </a:p>
          <a:p>
            <a:pPr marL="914400" marR="50800" lvl="1" indent="-317500" algn="l" rtl="0">
              <a:lnSpc>
                <a:spcPct val="156250"/>
              </a:lnSpc>
              <a:spcBef>
                <a:spcPts val="1800"/>
              </a:spcBef>
              <a:spcAft>
                <a:spcPts val="0"/>
              </a:spcAft>
              <a:buSzPts val="1400"/>
              <a:buFont typeface="Times New Roman"/>
              <a:buAutoNum type="alphaLcPeriod"/>
            </a:pPr>
            <a:r>
              <a:rPr lang="en" sz="1400">
                <a:highlight>
                  <a:srgbClr val="FFFFFF"/>
                </a:highlight>
              </a:rPr>
              <a:t>∀x ¬ food(x) V likes(John, x)</a:t>
            </a:r>
            <a:endParaRPr sz="1400">
              <a:highlight>
                <a:srgbClr val="FFFFFF"/>
              </a:highlight>
            </a:endParaRPr>
          </a:p>
          <a:p>
            <a:pPr marL="914400" marR="50800" lvl="1" indent="-317500" algn="l" rtl="0">
              <a:lnSpc>
                <a:spcPct val="156250"/>
              </a:lnSpc>
              <a:spcBef>
                <a:spcPts val="0"/>
              </a:spcBef>
              <a:spcAft>
                <a:spcPts val="0"/>
              </a:spcAft>
              <a:buSzPts val="1400"/>
              <a:buFont typeface="Times New Roman"/>
              <a:buAutoNum type="alphaLcPeriod"/>
            </a:pPr>
            <a:r>
              <a:rPr lang="en" sz="1400">
                <a:highlight>
                  <a:srgbClr val="FFFFFF"/>
                </a:highlight>
              </a:rPr>
              <a:t>food(Apple) Λ food(vegetables)</a:t>
            </a:r>
            <a:endParaRPr sz="1400">
              <a:highlight>
                <a:srgbClr val="FFFFFF"/>
              </a:highlight>
            </a:endParaRPr>
          </a:p>
          <a:p>
            <a:pPr marL="914400" marR="50800" lvl="1" indent="-317500" algn="l" rtl="0">
              <a:lnSpc>
                <a:spcPct val="156250"/>
              </a:lnSpc>
              <a:spcBef>
                <a:spcPts val="0"/>
              </a:spcBef>
              <a:spcAft>
                <a:spcPts val="0"/>
              </a:spcAft>
              <a:buSzPts val="1400"/>
              <a:buFont typeface="Times New Roman"/>
              <a:buAutoNum type="alphaLcPeriod"/>
            </a:pPr>
            <a:r>
              <a:rPr lang="en" sz="1400">
                <a:highlight>
                  <a:srgbClr val="FFFFFF"/>
                </a:highlight>
              </a:rPr>
              <a:t>∀y ∀z ¬ eats(y, z) V killed(y) V food(z)</a:t>
            </a:r>
            <a:endParaRPr sz="1400">
              <a:highlight>
                <a:srgbClr val="FFFFFF"/>
              </a:highlight>
            </a:endParaRPr>
          </a:p>
          <a:p>
            <a:pPr marL="914400" marR="50800" lvl="1" indent="-317500" algn="l" rtl="0">
              <a:lnSpc>
                <a:spcPct val="156250"/>
              </a:lnSpc>
              <a:spcBef>
                <a:spcPts val="0"/>
              </a:spcBef>
              <a:spcAft>
                <a:spcPts val="0"/>
              </a:spcAft>
              <a:buSzPts val="1400"/>
              <a:buFont typeface="Times New Roman"/>
              <a:buAutoNum type="alphaLcPeriod"/>
            </a:pPr>
            <a:r>
              <a:rPr lang="en" sz="1400">
                <a:highlight>
                  <a:srgbClr val="FFFFFF"/>
                </a:highlight>
              </a:rPr>
              <a:t>eats (Anil, Peanuts) Λ alive(Anil)</a:t>
            </a:r>
            <a:endParaRPr sz="1400">
              <a:highlight>
                <a:srgbClr val="FFFFFF"/>
              </a:highlight>
            </a:endParaRPr>
          </a:p>
          <a:p>
            <a:pPr marL="914400" marR="50800" lvl="1" indent="-317500" algn="l" rtl="0">
              <a:lnSpc>
                <a:spcPct val="156250"/>
              </a:lnSpc>
              <a:spcBef>
                <a:spcPts val="0"/>
              </a:spcBef>
              <a:spcAft>
                <a:spcPts val="0"/>
              </a:spcAft>
              <a:buSzPts val="1400"/>
              <a:buFont typeface="Times New Roman"/>
              <a:buAutoNum type="alphaLcPeriod"/>
            </a:pPr>
            <a:r>
              <a:rPr lang="en" sz="1400">
                <a:highlight>
                  <a:srgbClr val="FFFFFF"/>
                </a:highlight>
              </a:rPr>
              <a:t>∀w¬ eats(Anil, w) V eats(Harry, w)</a:t>
            </a:r>
            <a:endParaRPr sz="1400">
              <a:highlight>
                <a:srgbClr val="FFFFFF"/>
              </a:highlight>
            </a:endParaRPr>
          </a:p>
          <a:p>
            <a:pPr marL="914400" marR="50800" lvl="1" indent="-317500" algn="l" rtl="0">
              <a:lnSpc>
                <a:spcPct val="156250"/>
              </a:lnSpc>
              <a:spcBef>
                <a:spcPts val="0"/>
              </a:spcBef>
              <a:spcAft>
                <a:spcPts val="0"/>
              </a:spcAft>
              <a:buSzPts val="1400"/>
              <a:buFont typeface="Times New Roman"/>
              <a:buAutoNum type="alphaLcPeriod"/>
            </a:pPr>
            <a:r>
              <a:rPr lang="en" sz="1400">
                <a:highlight>
                  <a:srgbClr val="FFFFFF"/>
                </a:highlight>
              </a:rPr>
              <a:t>∀g killed(g) V alive(g)</a:t>
            </a:r>
            <a:endParaRPr sz="1400">
              <a:highlight>
                <a:srgbClr val="FFFFFF"/>
              </a:highlight>
            </a:endParaRPr>
          </a:p>
          <a:p>
            <a:pPr marL="914400" marR="50800" lvl="1" indent="-317500" algn="l" rtl="0">
              <a:lnSpc>
                <a:spcPct val="156250"/>
              </a:lnSpc>
              <a:spcBef>
                <a:spcPts val="0"/>
              </a:spcBef>
              <a:spcAft>
                <a:spcPts val="0"/>
              </a:spcAft>
              <a:buSzPts val="1400"/>
              <a:buFont typeface="Times New Roman"/>
              <a:buAutoNum type="alphaLcPeriod"/>
            </a:pPr>
            <a:r>
              <a:rPr lang="en" sz="1400">
                <a:highlight>
                  <a:srgbClr val="FFFFFF"/>
                </a:highlight>
              </a:rPr>
              <a:t>∀k ¬ alive(k) V ¬ killed(k)</a:t>
            </a:r>
            <a:endParaRPr sz="1400">
              <a:highlight>
                <a:srgbClr val="FFFFFF"/>
              </a:highlight>
            </a:endParaRPr>
          </a:p>
          <a:p>
            <a:pPr marL="914400" marR="50800" lvl="1" indent="-317500" algn="l" rtl="0">
              <a:lnSpc>
                <a:spcPct val="156250"/>
              </a:lnSpc>
              <a:spcBef>
                <a:spcPts val="0"/>
              </a:spcBef>
              <a:spcAft>
                <a:spcPts val="0"/>
              </a:spcAft>
              <a:buSzPts val="1400"/>
              <a:buFont typeface="Times New Roman"/>
              <a:buAutoNum type="alphaLcPeriod"/>
            </a:pPr>
            <a:r>
              <a:rPr lang="en" sz="1400">
                <a:highlight>
                  <a:srgbClr val="FFFFFF"/>
                </a:highlight>
              </a:rPr>
              <a:t>likes(John, Peanuts)</a:t>
            </a:r>
            <a:r>
              <a:rPr lang="en">
                <a:highlight>
                  <a:srgbClr val="FFFFFF"/>
                </a:highlight>
                <a:latin typeface="Roboto"/>
                <a:ea typeface="Roboto"/>
                <a:cs typeface="Roboto"/>
                <a:sym typeface="Roboto"/>
              </a:rPr>
              <a:t>.</a:t>
            </a:r>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693"/>
        <p:cNvGrpSpPr/>
        <p:nvPr/>
      </p:nvGrpSpPr>
      <p:grpSpPr>
        <a:xfrm>
          <a:off x="0" y="0"/>
          <a:ext cx="0" cy="0"/>
          <a:chOff x="0" y="0"/>
          <a:chExt cx="0" cy="0"/>
        </a:xfrm>
      </p:grpSpPr>
      <p:sp>
        <p:nvSpPr>
          <p:cNvPr id="694" name="Google Shape;694;p120"/>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Drop Universal Quantifiers</a:t>
            </a:r>
            <a:endParaRPr/>
          </a:p>
        </p:txBody>
      </p:sp>
      <p:sp>
        <p:nvSpPr>
          <p:cNvPr id="695" name="Google Shape;695;p120"/>
          <p:cNvSpPr txBox="1">
            <a:spLocks noGrp="1"/>
          </p:cNvSpPr>
          <p:nvPr>
            <p:ph type="body" idx="1"/>
          </p:nvPr>
        </p:nvSpPr>
        <p:spPr>
          <a:xfrm>
            <a:off x="311700" y="1266175"/>
            <a:ext cx="3999900" cy="3584100"/>
          </a:xfrm>
          <a:prstGeom prst="rect">
            <a:avLst/>
          </a:prstGeom>
        </p:spPr>
        <p:txBody>
          <a:bodyPr spcFirstLastPara="1" wrap="square" lIns="91425" tIns="91425" rIns="91425" bIns="91425" anchor="t" anchorCtr="0">
            <a:normAutofit lnSpcReduction="10000"/>
          </a:bodyPr>
          <a:lstStyle/>
          <a:p>
            <a:pPr marL="0" marR="50800" lvl="0" indent="0" algn="l" rtl="0">
              <a:lnSpc>
                <a:spcPct val="156250"/>
              </a:lnSpc>
              <a:spcBef>
                <a:spcPts val="1800"/>
              </a:spcBef>
              <a:spcAft>
                <a:spcPts val="0"/>
              </a:spcAft>
              <a:buNone/>
            </a:pPr>
            <a:r>
              <a:rPr lang="en">
                <a:highlight>
                  <a:srgbClr val="FFFFFF"/>
                </a:highlight>
              </a:rPr>
              <a:t>Step 4. Rename variables or standardize variables</a:t>
            </a:r>
            <a:endParaRPr>
              <a:highlight>
                <a:srgbClr val="FFFFFF"/>
              </a:highlight>
            </a:endParaRPr>
          </a:p>
          <a:p>
            <a:pPr marL="914400" marR="50800" lvl="1" indent="-317500" algn="l" rtl="0">
              <a:lnSpc>
                <a:spcPct val="156250"/>
              </a:lnSpc>
              <a:spcBef>
                <a:spcPts val="1800"/>
              </a:spcBef>
              <a:spcAft>
                <a:spcPts val="0"/>
              </a:spcAft>
              <a:buSzPts val="1400"/>
              <a:buFont typeface="Times New Roman"/>
              <a:buAutoNum type="alphaLcPeriod"/>
            </a:pPr>
            <a:r>
              <a:rPr lang="en" sz="1400">
                <a:highlight>
                  <a:srgbClr val="FFFFFF"/>
                </a:highlight>
              </a:rPr>
              <a:t>∀x ¬ food(x) V likes(John, x)</a:t>
            </a:r>
            <a:endParaRPr sz="1400">
              <a:highlight>
                <a:srgbClr val="FFFFFF"/>
              </a:highlight>
            </a:endParaRPr>
          </a:p>
          <a:p>
            <a:pPr marL="914400" marR="50800" lvl="1" indent="-317500" algn="l" rtl="0">
              <a:lnSpc>
                <a:spcPct val="156250"/>
              </a:lnSpc>
              <a:spcBef>
                <a:spcPts val="0"/>
              </a:spcBef>
              <a:spcAft>
                <a:spcPts val="0"/>
              </a:spcAft>
              <a:buSzPts val="1400"/>
              <a:buFont typeface="Times New Roman"/>
              <a:buAutoNum type="alphaLcPeriod"/>
            </a:pPr>
            <a:r>
              <a:rPr lang="en" sz="1400">
                <a:highlight>
                  <a:srgbClr val="FFFFFF"/>
                </a:highlight>
              </a:rPr>
              <a:t>food(Apple) Λ food(vegetables)</a:t>
            </a:r>
            <a:endParaRPr sz="1400">
              <a:highlight>
                <a:srgbClr val="FFFFFF"/>
              </a:highlight>
            </a:endParaRPr>
          </a:p>
          <a:p>
            <a:pPr marL="914400" marR="50800" lvl="1" indent="-317500" algn="l" rtl="0">
              <a:lnSpc>
                <a:spcPct val="156250"/>
              </a:lnSpc>
              <a:spcBef>
                <a:spcPts val="0"/>
              </a:spcBef>
              <a:spcAft>
                <a:spcPts val="0"/>
              </a:spcAft>
              <a:buSzPts val="1400"/>
              <a:buFont typeface="Times New Roman"/>
              <a:buAutoNum type="alphaLcPeriod"/>
            </a:pPr>
            <a:r>
              <a:rPr lang="en" sz="1400">
                <a:highlight>
                  <a:srgbClr val="FFFFFF"/>
                </a:highlight>
              </a:rPr>
              <a:t>∀y ∀z ¬ eats(y, z) V killed(y) V food(z)</a:t>
            </a:r>
            <a:endParaRPr sz="1400">
              <a:highlight>
                <a:srgbClr val="FFFFFF"/>
              </a:highlight>
            </a:endParaRPr>
          </a:p>
          <a:p>
            <a:pPr marL="914400" marR="50800" lvl="1" indent="-317500" algn="l" rtl="0">
              <a:lnSpc>
                <a:spcPct val="156250"/>
              </a:lnSpc>
              <a:spcBef>
                <a:spcPts val="0"/>
              </a:spcBef>
              <a:spcAft>
                <a:spcPts val="0"/>
              </a:spcAft>
              <a:buSzPts val="1400"/>
              <a:buFont typeface="Times New Roman"/>
              <a:buAutoNum type="alphaLcPeriod"/>
            </a:pPr>
            <a:r>
              <a:rPr lang="en" sz="1400">
                <a:highlight>
                  <a:srgbClr val="FFFFFF"/>
                </a:highlight>
              </a:rPr>
              <a:t>eats (Anil, Peanuts) Λ alive(Anil)</a:t>
            </a:r>
            <a:endParaRPr sz="1400">
              <a:highlight>
                <a:srgbClr val="FFFFFF"/>
              </a:highlight>
            </a:endParaRPr>
          </a:p>
          <a:p>
            <a:pPr marL="914400" marR="50800" lvl="1" indent="-317500" algn="l" rtl="0">
              <a:lnSpc>
                <a:spcPct val="156250"/>
              </a:lnSpc>
              <a:spcBef>
                <a:spcPts val="0"/>
              </a:spcBef>
              <a:spcAft>
                <a:spcPts val="0"/>
              </a:spcAft>
              <a:buSzPts val="1400"/>
              <a:buFont typeface="Times New Roman"/>
              <a:buAutoNum type="alphaLcPeriod"/>
            </a:pPr>
            <a:r>
              <a:rPr lang="en" sz="1400">
                <a:highlight>
                  <a:srgbClr val="FFFFFF"/>
                </a:highlight>
              </a:rPr>
              <a:t>∀w¬ eats(Anil, w) V eats(Harry, w)</a:t>
            </a:r>
            <a:endParaRPr sz="1400">
              <a:highlight>
                <a:srgbClr val="FFFFFF"/>
              </a:highlight>
            </a:endParaRPr>
          </a:p>
          <a:p>
            <a:pPr marL="914400" marR="50800" lvl="1" indent="-317500" algn="l" rtl="0">
              <a:lnSpc>
                <a:spcPct val="156250"/>
              </a:lnSpc>
              <a:spcBef>
                <a:spcPts val="0"/>
              </a:spcBef>
              <a:spcAft>
                <a:spcPts val="0"/>
              </a:spcAft>
              <a:buSzPts val="1400"/>
              <a:buFont typeface="Times New Roman"/>
              <a:buAutoNum type="alphaLcPeriod"/>
            </a:pPr>
            <a:r>
              <a:rPr lang="en" sz="1400">
                <a:highlight>
                  <a:srgbClr val="FFFFFF"/>
                </a:highlight>
              </a:rPr>
              <a:t>∀g killed(g) V alive(g)</a:t>
            </a:r>
            <a:endParaRPr sz="1400">
              <a:highlight>
                <a:srgbClr val="FFFFFF"/>
              </a:highlight>
            </a:endParaRPr>
          </a:p>
          <a:p>
            <a:pPr marL="914400" marR="50800" lvl="1" indent="-317500" algn="l" rtl="0">
              <a:lnSpc>
                <a:spcPct val="156250"/>
              </a:lnSpc>
              <a:spcBef>
                <a:spcPts val="0"/>
              </a:spcBef>
              <a:spcAft>
                <a:spcPts val="0"/>
              </a:spcAft>
              <a:buSzPts val="1400"/>
              <a:buFont typeface="Times New Roman"/>
              <a:buAutoNum type="alphaLcPeriod"/>
            </a:pPr>
            <a:r>
              <a:rPr lang="en" sz="1400">
                <a:highlight>
                  <a:srgbClr val="FFFFFF"/>
                </a:highlight>
              </a:rPr>
              <a:t>∀k ¬ alive(k) V ¬ killed(k)</a:t>
            </a:r>
            <a:endParaRPr sz="1400">
              <a:highlight>
                <a:srgbClr val="FFFFFF"/>
              </a:highlight>
            </a:endParaRPr>
          </a:p>
          <a:p>
            <a:pPr marL="914400" marR="50800" lvl="1" indent="-317500" algn="l" rtl="0">
              <a:lnSpc>
                <a:spcPct val="156250"/>
              </a:lnSpc>
              <a:spcBef>
                <a:spcPts val="0"/>
              </a:spcBef>
              <a:spcAft>
                <a:spcPts val="0"/>
              </a:spcAft>
              <a:buSzPts val="1400"/>
              <a:buFont typeface="Times New Roman"/>
              <a:buAutoNum type="alphaLcPeriod"/>
            </a:pPr>
            <a:r>
              <a:rPr lang="en" sz="1400">
                <a:highlight>
                  <a:srgbClr val="FFFFFF"/>
                </a:highlight>
              </a:rPr>
              <a:t>likes(John, Peanuts)</a:t>
            </a:r>
            <a:r>
              <a:rPr lang="en">
                <a:highlight>
                  <a:srgbClr val="FFFFFF"/>
                </a:highlight>
                <a:latin typeface="Roboto"/>
                <a:ea typeface="Roboto"/>
                <a:cs typeface="Roboto"/>
                <a:sym typeface="Roboto"/>
              </a:rPr>
              <a:t>.</a:t>
            </a:r>
            <a:endParaRPr/>
          </a:p>
        </p:txBody>
      </p:sp>
      <p:sp>
        <p:nvSpPr>
          <p:cNvPr id="696" name="Google Shape;696;p120"/>
          <p:cNvSpPr txBox="1">
            <a:spLocks noGrp="1"/>
          </p:cNvSpPr>
          <p:nvPr>
            <p:ph type="body" idx="2"/>
          </p:nvPr>
        </p:nvSpPr>
        <p:spPr>
          <a:xfrm>
            <a:off x="4832400" y="1266175"/>
            <a:ext cx="3999900" cy="3302700"/>
          </a:xfrm>
          <a:prstGeom prst="rect">
            <a:avLst/>
          </a:prstGeom>
        </p:spPr>
        <p:txBody>
          <a:bodyPr spcFirstLastPara="1" wrap="square" lIns="91425" tIns="91425" rIns="91425" bIns="91425" anchor="t" anchorCtr="0">
            <a:normAutofit fontScale="92500"/>
          </a:bodyPr>
          <a:lstStyle/>
          <a:p>
            <a:pPr marL="0" lvl="0" indent="0" algn="l" rtl="0">
              <a:spcBef>
                <a:spcPts val="0"/>
              </a:spcBef>
              <a:spcAft>
                <a:spcPts val="0"/>
              </a:spcAft>
              <a:buNone/>
            </a:pPr>
            <a:r>
              <a:rPr lang="en">
                <a:highlight>
                  <a:srgbClr val="FFFFFF"/>
                </a:highlight>
              </a:rPr>
              <a:t>Step 5. Drop Universal quantifiers</a:t>
            </a:r>
            <a:endParaRPr>
              <a:highlight>
                <a:srgbClr val="FFFFFF"/>
              </a:highlight>
            </a:endParaRPr>
          </a:p>
          <a:p>
            <a:pPr marL="914400" marR="50800" lvl="1" indent="-310832" algn="l" rtl="0">
              <a:lnSpc>
                <a:spcPct val="156250"/>
              </a:lnSpc>
              <a:spcBef>
                <a:spcPts val="1800"/>
              </a:spcBef>
              <a:spcAft>
                <a:spcPts val="0"/>
              </a:spcAft>
              <a:buSzPct val="116666"/>
              <a:buFont typeface="Times New Roman"/>
              <a:buAutoNum type="alphaLcPeriod"/>
            </a:pPr>
            <a:r>
              <a:rPr lang="en">
                <a:highlight>
                  <a:srgbClr val="FFFFFF"/>
                </a:highlight>
              </a:rPr>
              <a:t>¬ food(x) V likes(John, x)</a:t>
            </a:r>
            <a:endParaRPr>
              <a:highlight>
                <a:srgbClr val="FFFFFF"/>
              </a:highlight>
            </a:endParaRPr>
          </a:p>
          <a:p>
            <a:pPr marL="914400" marR="50800" lvl="1" indent="-310832" algn="l" rtl="0">
              <a:lnSpc>
                <a:spcPct val="156250"/>
              </a:lnSpc>
              <a:spcBef>
                <a:spcPts val="0"/>
              </a:spcBef>
              <a:spcAft>
                <a:spcPts val="0"/>
              </a:spcAft>
              <a:buSzPct val="116666"/>
              <a:buFont typeface="Times New Roman"/>
              <a:buAutoNum type="alphaLcPeriod"/>
            </a:pPr>
            <a:r>
              <a:rPr lang="en">
                <a:highlight>
                  <a:srgbClr val="FFFFFF"/>
                </a:highlight>
              </a:rPr>
              <a:t>food(Apple)</a:t>
            </a:r>
            <a:endParaRPr>
              <a:highlight>
                <a:srgbClr val="FFFFFF"/>
              </a:highlight>
            </a:endParaRPr>
          </a:p>
          <a:p>
            <a:pPr marL="914400" marR="50800" lvl="1" indent="-310832" algn="l" rtl="0">
              <a:lnSpc>
                <a:spcPct val="156250"/>
              </a:lnSpc>
              <a:spcBef>
                <a:spcPts val="0"/>
              </a:spcBef>
              <a:spcAft>
                <a:spcPts val="0"/>
              </a:spcAft>
              <a:buSzPct val="116666"/>
              <a:buFont typeface="Times New Roman"/>
              <a:buAutoNum type="alphaLcPeriod"/>
            </a:pPr>
            <a:r>
              <a:rPr lang="en">
                <a:highlight>
                  <a:srgbClr val="FFFFFF"/>
                </a:highlight>
              </a:rPr>
              <a:t>food(vegetables)</a:t>
            </a:r>
            <a:endParaRPr>
              <a:highlight>
                <a:srgbClr val="FFFFFF"/>
              </a:highlight>
            </a:endParaRPr>
          </a:p>
          <a:p>
            <a:pPr marL="914400" marR="50800" lvl="1" indent="-310832" algn="l" rtl="0">
              <a:lnSpc>
                <a:spcPct val="156250"/>
              </a:lnSpc>
              <a:spcBef>
                <a:spcPts val="0"/>
              </a:spcBef>
              <a:spcAft>
                <a:spcPts val="0"/>
              </a:spcAft>
              <a:buSzPct val="116666"/>
              <a:buFont typeface="Times New Roman"/>
              <a:buAutoNum type="alphaLcPeriod"/>
            </a:pPr>
            <a:r>
              <a:rPr lang="en">
                <a:highlight>
                  <a:srgbClr val="FFFFFF"/>
                </a:highlight>
              </a:rPr>
              <a:t>¬ eats(y, z) V killed(y) V food(z)</a:t>
            </a:r>
            <a:endParaRPr>
              <a:highlight>
                <a:srgbClr val="FFFFFF"/>
              </a:highlight>
            </a:endParaRPr>
          </a:p>
          <a:p>
            <a:pPr marL="914400" marR="50800" lvl="1" indent="-310832" algn="l" rtl="0">
              <a:lnSpc>
                <a:spcPct val="156250"/>
              </a:lnSpc>
              <a:spcBef>
                <a:spcPts val="0"/>
              </a:spcBef>
              <a:spcAft>
                <a:spcPts val="0"/>
              </a:spcAft>
              <a:buSzPct val="116666"/>
              <a:buFont typeface="Times New Roman"/>
              <a:buAutoNum type="alphaLcPeriod"/>
            </a:pPr>
            <a:r>
              <a:rPr lang="en">
                <a:highlight>
                  <a:srgbClr val="FFFFFF"/>
                </a:highlight>
              </a:rPr>
              <a:t>eats (Anil, Peanuts)</a:t>
            </a:r>
            <a:endParaRPr>
              <a:highlight>
                <a:srgbClr val="FFFFFF"/>
              </a:highlight>
            </a:endParaRPr>
          </a:p>
          <a:p>
            <a:pPr marL="914400" marR="50800" lvl="1" indent="-310832" algn="l" rtl="0">
              <a:lnSpc>
                <a:spcPct val="156250"/>
              </a:lnSpc>
              <a:spcBef>
                <a:spcPts val="0"/>
              </a:spcBef>
              <a:spcAft>
                <a:spcPts val="0"/>
              </a:spcAft>
              <a:buSzPct val="116666"/>
              <a:buFont typeface="Times New Roman"/>
              <a:buAutoNum type="alphaLcPeriod"/>
            </a:pPr>
            <a:r>
              <a:rPr lang="en">
                <a:highlight>
                  <a:srgbClr val="FFFFFF"/>
                </a:highlight>
              </a:rPr>
              <a:t>alive(Anil)</a:t>
            </a:r>
            <a:endParaRPr>
              <a:highlight>
                <a:srgbClr val="FFFFFF"/>
              </a:highlight>
            </a:endParaRPr>
          </a:p>
          <a:p>
            <a:pPr marL="914400" marR="50800" lvl="1" indent="-310832" algn="l" rtl="0">
              <a:lnSpc>
                <a:spcPct val="156250"/>
              </a:lnSpc>
              <a:spcBef>
                <a:spcPts val="0"/>
              </a:spcBef>
              <a:spcAft>
                <a:spcPts val="0"/>
              </a:spcAft>
              <a:buSzPct val="116666"/>
              <a:buFont typeface="Times New Roman"/>
              <a:buAutoNum type="alphaLcPeriod"/>
            </a:pPr>
            <a:r>
              <a:rPr lang="en">
                <a:highlight>
                  <a:srgbClr val="FFFFFF"/>
                </a:highlight>
              </a:rPr>
              <a:t>¬ eats(Anil, w) V eats(Harry, w)</a:t>
            </a:r>
            <a:endParaRPr>
              <a:highlight>
                <a:srgbClr val="FFFFFF"/>
              </a:highlight>
            </a:endParaRPr>
          </a:p>
          <a:p>
            <a:pPr marL="914400" marR="50800" lvl="1" indent="-310832" algn="l" rtl="0">
              <a:lnSpc>
                <a:spcPct val="156250"/>
              </a:lnSpc>
              <a:spcBef>
                <a:spcPts val="0"/>
              </a:spcBef>
              <a:spcAft>
                <a:spcPts val="0"/>
              </a:spcAft>
              <a:buSzPct val="116666"/>
              <a:buFont typeface="Times New Roman"/>
              <a:buAutoNum type="alphaLcPeriod"/>
            </a:pPr>
            <a:r>
              <a:rPr lang="en">
                <a:highlight>
                  <a:srgbClr val="FFFFFF"/>
                </a:highlight>
              </a:rPr>
              <a:t>killed(g) V alive(g)</a:t>
            </a:r>
            <a:endParaRPr>
              <a:highlight>
                <a:srgbClr val="FFFFFF"/>
              </a:highlight>
            </a:endParaRPr>
          </a:p>
          <a:p>
            <a:pPr marL="914400" marR="50800" lvl="1" indent="-310832" algn="l" rtl="0">
              <a:lnSpc>
                <a:spcPct val="156250"/>
              </a:lnSpc>
              <a:spcBef>
                <a:spcPts val="0"/>
              </a:spcBef>
              <a:spcAft>
                <a:spcPts val="0"/>
              </a:spcAft>
              <a:buSzPct val="116666"/>
              <a:buFont typeface="Times New Roman"/>
              <a:buAutoNum type="alphaLcPeriod"/>
            </a:pPr>
            <a:r>
              <a:rPr lang="en">
                <a:highlight>
                  <a:srgbClr val="FFFFFF"/>
                </a:highlight>
              </a:rPr>
              <a:t>¬ alive(k) V ¬ killed(k)</a:t>
            </a:r>
            <a:endParaRPr>
              <a:highlight>
                <a:srgbClr val="FFFFFF"/>
              </a:highlight>
            </a:endParaRPr>
          </a:p>
          <a:p>
            <a:pPr marL="914400" marR="50800" lvl="1" indent="-310832" algn="l" rtl="0">
              <a:lnSpc>
                <a:spcPct val="156250"/>
              </a:lnSpc>
              <a:spcBef>
                <a:spcPts val="0"/>
              </a:spcBef>
              <a:spcAft>
                <a:spcPts val="0"/>
              </a:spcAft>
              <a:buSzPct val="116666"/>
              <a:buFont typeface="Times New Roman"/>
              <a:buAutoNum type="alphaLcPeriod"/>
            </a:pPr>
            <a:r>
              <a:rPr lang="en">
                <a:highlight>
                  <a:srgbClr val="FFFFFF"/>
                </a:highlight>
              </a:rPr>
              <a:t>likes(John, Peanuts).</a:t>
            </a:r>
            <a:endParaRPr>
              <a:highlight>
                <a:srgbClr val="FFFFFF"/>
              </a:highlight>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700"/>
        <p:cNvGrpSpPr/>
        <p:nvPr/>
      </p:nvGrpSpPr>
      <p:grpSpPr>
        <a:xfrm>
          <a:off x="0" y="0"/>
          <a:ext cx="0" cy="0"/>
          <a:chOff x="0" y="0"/>
          <a:chExt cx="0" cy="0"/>
        </a:xfrm>
      </p:grpSpPr>
      <p:sp>
        <p:nvSpPr>
          <p:cNvPr id="701" name="Google Shape;701;p121"/>
          <p:cNvSpPr txBox="1">
            <a:spLocks noGrp="1"/>
          </p:cNvSpPr>
          <p:nvPr>
            <p:ph type="title"/>
          </p:nvPr>
        </p:nvSpPr>
        <p:spPr>
          <a:xfrm>
            <a:off x="60925" y="445025"/>
            <a:ext cx="8964300" cy="707400"/>
          </a:xfrm>
          <a:prstGeom prst="rect">
            <a:avLst/>
          </a:prstGeom>
        </p:spPr>
        <p:txBody>
          <a:bodyPr spcFirstLastPara="1" wrap="square" lIns="91425" tIns="91425" rIns="91425" bIns="91425" anchor="t" anchorCtr="0">
            <a:noAutofit/>
          </a:bodyPr>
          <a:lstStyle/>
          <a:p>
            <a:pPr marL="0" marR="25400" lvl="0" indent="0" algn="l" rtl="0">
              <a:lnSpc>
                <a:spcPct val="156250"/>
              </a:lnSpc>
              <a:spcBef>
                <a:spcPts val="1500"/>
              </a:spcBef>
              <a:spcAft>
                <a:spcPts val="1200"/>
              </a:spcAft>
              <a:buNone/>
            </a:pPr>
            <a:r>
              <a:rPr lang="en" sz="2400">
                <a:highlight>
                  <a:srgbClr val="FFFFFF"/>
                </a:highlight>
              </a:rPr>
              <a:t>Negate the statement which needs to prove (proof by contradiction)</a:t>
            </a:r>
            <a:endParaRPr sz="2400"/>
          </a:p>
        </p:txBody>
      </p:sp>
      <p:sp>
        <p:nvSpPr>
          <p:cNvPr id="702" name="Google Shape;702;p121"/>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2200">
                <a:solidFill>
                  <a:srgbClr val="333333"/>
                </a:solidFill>
                <a:highlight>
                  <a:srgbClr val="FFFFFF"/>
                </a:highlight>
              </a:rPr>
              <a:t>In this statement, we will apply negation to the conclusion statements, which will be written as </a:t>
            </a:r>
            <a:endParaRPr sz="2200">
              <a:solidFill>
                <a:srgbClr val="333333"/>
              </a:solidFill>
              <a:highlight>
                <a:srgbClr val="FFFFFF"/>
              </a:highlight>
            </a:endParaRPr>
          </a:p>
          <a:p>
            <a:pPr marL="0" lvl="0" indent="0" algn="l" rtl="0">
              <a:spcBef>
                <a:spcPts val="1200"/>
              </a:spcBef>
              <a:spcAft>
                <a:spcPts val="0"/>
              </a:spcAft>
              <a:buNone/>
            </a:pPr>
            <a:r>
              <a:rPr lang="en" sz="2200">
                <a:solidFill>
                  <a:srgbClr val="333333"/>
                </a:solidFill>
                <a:highlight>
                  <a:srgbClr val="FFFFFF"/>
                </a:highlight>
              </a:rPr>
              <a:t>¬likes(John, Peanuts)</a:t>
            </a:r>
            <a:endParaRPr sz="2200">
              <a:solidFill>
                <a:srgbClr val="333333"/>
              </a:solidFill>
              <a:highlight>
                <a:srgbClr val="FFFFFF"/>
              </a:highlight>
            </a:endParaRPr>
          </a:p>
          <a:p>
            <a:pPr marL="457200" lvl="0" indent="-368300" algn="l" rtl="0">
              <a:spcBef>
                <a:spcPts val="1200"/>
              </a:spcBef>
              <a:spcAft>
                <a:spcPts val="0"/>
              </a:spcAft>
              <a:buClr>
                <a:srgbClr val="333333"/>
              </a:buClr>
              <a:buSzPts val="2200"/>
              <a:buAutoNum type="arabicPeriod"/>
            </a:pPr>
            <a:r>
              <a:rPr lang="en" sz="2200">
                <a:solidFill>
                  <a:srgbClr val="333333"/>
                </a:solidFill>
                <a:highlight>
                  <a:srgbClr val="FFFFFF"/>
                </a:highlight>
              </a:rPr>
              <a:t>Start with negation</a:t>
            </a:r>
            <a:endParaRPr sz="2200">
              <a:solidFill>
                <a:srgbClr val="333333"/>
              </a:solidFill>
              <a:highlight>
                <a:srgbClr val="FFFFFF"/>
              </a:highlight>
            </a:endParaRPr>
          </a:p>
          <a:p>
            <a:pPr marL="457200" lvl="0" indent="-368300" algn="l" rtl="0">
              <a:spcBef>
                <a:spcPts val="0"/>
              </a:spcBef>
              <a:spcAft>
                <a:spcPts val="0"/>
              </a:spcAft>
              <a:buClr>
                <a:srgbClr val="333333"/>
              </a:buClr>
              <a:buSzPts val="2200"/>
              <a:buAutoNum type="arabicPeriod"/>
            </a:pPr>
            <a:r>
              <a:rPr lang="en" sz="2200">
                <a:solidFill>
                  <a:srgbClr val="333333"/>
                </a:solidFill>
                <a:highlight>
                  <a:srgbClr val="FFFFFF"/>
                </a:highlight>
              </a:rPr>
              <a:t>Find contradicting rules</a:t>
            </a:r>
            <a:endParaRPr sz="2200">
              <a:solidFill>
                <a:srgbClr val="333333"/>
              </a:solidFill>
              <a:highlight>
                <a:srgbClr val="FFFFFF"/>
              </a:highlight>
            </a:endParaRPr>
          </a:p>
          <a:p>
            <a:pPr marL="457200" lvl="0" indent="-368300" algn="l" rtl="0">
              <a:spcBef>
                <a:spcPts val="0"/>
              </a:spcBef>
              <a:spcAft>
                <a:spcPts val="0"/>
              </a:spcAft>
              <a:buClr>
                <a:srgbClr val="333333"/>
              </a:buClr>
              <a:buSzPts val="2200"/>
              <a:buAutoNum type="arabicPeriod"/>
            </a:pPr>
            <a:r>
              <a:rPr lang="en" sz="2200">
                <a:solidFill>
                  <a:srgbClr val="333333"/>
                </a:solidFill>
                <a:highlight>
                  <a:srgbClr val="FFFFFF"/>
                </a:highlight>
              </a:rPr>
              <a:t>Contradiction is proved when it returns NULL</a:t>
            </a:r>
            <a:endParaRPr sz="2200">
              <a:solidFill>
                <a:srgbClr val="333333"/>
              </a:solidFill>
              <a:highlight>
                <a:srgbClr val="FFFFFF"/>
              </a:highlight>
            </a:endParaRP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706"/>
        <p:cNvGrpSpPr/>
        <p:nvPr/>
      </p:nvGrpSpPr>
      <p:grpSpPr>
        <a:xfrm>
          <a:off x="0" y="0"/>
          <a:ext cx="0" cy="0"/>
          <a:chOff x="0" y="0"/>
          <a:chExt cx="0" cy="0"/>
        </a:xfrm>
      </p:grpSpPr>
      <p:pic>
        <p:nvPicPr>
          <p:cNvPr id="707" name="Google Shape;707;p122"/>
          <p:cNvPicPr preferRelativeResize="0"/>
          <p:nvPr/>
        </p:nvPicPr>
        <p:blipFill>
          <a:blip r:embed="rId3">
            <a:alphaModFix/>
          </a:blip>
          <a:stretch>
            <a:fillRect/>
          </a:stretch>
        </p:blipFill>
        <p:spPr>
          <a:xfrm>
            <a:off x="4231225" y="-12"/>
            <a:ext cx="4912775" cy="5034074"/>
          </a:xfrm>
          <a:prstGeom prst="rect">
            <a:avLst/>
          </a:prstGeom>
          <a:noFill/>
          <a:ln w="9525" cap="flat" cmpd="sng">
            <a:solidFill>
              <a:schemeClr val="dk2"/>
            </a:solidFill>
            <a:prstDash val="solid"/>
            <a:round/>
            <a:headEnd type="none" w="sm" len="sm"/>
            <a:tailEnd type="none" w="sm" len="sm"/>
          </a:ln>
        </p:spPr>
      </p:pic>
      <p:sp>
        <p:nvSpPr>
          <p:cNvPr id="708" name="Google Shape;708;p122"/>
          <p:cNvSpPr txBox="1"/>
          <p:nvPr/>
        </p:nvSpPr>
        <p:spPr>
          <a:xfrm>
            <a:off x="7145200" y="4650075"/>
            <a:ext cx="1688400" cy="400200"/>
          </a:xfrm>
          <a:prstGeom prst="rect">
            <a:avLst/>
          </a:prstGeom>
          <a:solidFill>
            <a:schemeClr val="lt1"/>
          </a:solid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Times New Roman"/>
              <a:ea typeface="Times New Roman"/>
              <a:cs typeface="Times New Roman"/>
              <a:sym typeface="Times New Roman"/>
            </a:endParaRPr>
          </a:p>
        </p:txBody>
      </p:sp>
      <p:sp>
        <p:nvSpPr>
          <p:cNvPr id="709" name="Google Shape;709;p122"/>
          <p:cNvSpPr txBox="1">
            <a:spLocks noGrp="1"/>
          </p:cNvSpPr>
          <p:nvPr>
            <p:ph type="body" idx="1"/>
          </p:nvPr>
        </p:nvSpPr>
        <p:spPr>
          <a:xfrm>
            <a:off x="83100" y="472625"/>
            <a:ext cx="3999900" cy="4377600"/>
          </a:xfrm>
          <a:prstGeom prst="rect">
            <a:avLst/>
          </a:prstGeom>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914400" marR="50800" lvl="1" indent="-342900" algn="l" rtl="0">
              <a:lnSpc>
                <a:spcPct val="156250"/>
              </a:lnSpc>
              <a:spcBef>
                <a:spcPts val="1800"/>
              </a:spcBef>
              <a:spcAft>
                <a:spcPts val="0"/>
              </a:spcAft>
              <a:buSzPts val="1800"/>
              <a:buFont typeface="Times New Roman"/>
              <a:buAutoNum type="alphaLcPeriod"/>
            </a:pPr>
            <a:r>
              <a:rPr lang="en" sz="1600">
                <a:highlight>
                  <a:srgbClr val="FFFFFF"/>
                </a:highlight>
              </a:rPr>
              <a:t>¬ food(x) V likes(John, x)</a:t>
            </a:r>
            <a:endParaRPr sz="1600">
              <a:highlight>
                <a:srgbClr val="FFFFFF"/>
              </a:highlight>
            </a:endParaRPr>
          </a:p>
          <a:p>
            <a:pPr marL="914400" marR="50800" lvl="1" indent="-342900" algn="l" rtl="0">
              <a:lnSpc>
                <a:spcPct val="156250"/>
              </a:lnSpc>
              <a:spcBef>
                <a:spcPts val="0"/>
              </a:spcBef>
              <a:spcAft>
                <a:spcPts val="0"/>
              </a:spcAft>
              <a:buSzPts val="1800"/>
              <a:buFont typeface="Times New Roman"/>
              <a:buAutoNum type="alphaLcPeriod"/>
            </a:pPr>
            <a:r>
              <a:rPr lang="en" sz="1600">
                <a:highlight>
                  <a:srgbClr val="FFFFFF"/>
                </a:highlight>
              </a:rPr>
              <a:t>food(Apple)</a:t>
            </a:r>
            <a:endParaRPr sz="1600">
              <a:highlight>
                <a:srgbClr val="FFFFFF"/>
              </a:highlight>
            </a:endParaRPr>
          </a:p>
          <a:p>
            <a:pPr marL="914400" marR="50800" lvl="1" indent="-342900" algn="l" rtl="0">
              <a:lnSpc>
                <a:spcPct val="156250"/>
              </a:lnSpc>
              <a:spcBef>
                <a:spcPts val="0"/>
              </a:spcBef>
              <a:spcAft>
                <a:spcPts val="0"/>
              </a:spcAft>
              <a:buSzPts val="1800"/>
              <a:buFont typeface="Times New Roman"/>
              <a:buAutoNum type="alphaLcPeriod"/>
            </a:pPr>
            <a:r>
              <a:rPr lang="en" sz="1600">
                <a:highlight>
                  <a:srgbClr val="FFFFFF"/>
                </a:highlight>
              </a:rPr>
              <a:t>food(vegetables)</a:t>
            </a:r>
            <a:endParaRPr sz="1600">
              <a:highlight>
                <a:srgbClr val="FFFFFF"/>
              </a:highlight>
            </a:endParaRPr>
          </a:p>
          <a:p>
            <a:pPr marL="914400" marR="50800" lvl="1" indent="-342900" algn="l" rtl="0">
              <a:lnSpc>
                <a:spcPct val="156250"/>
              </a:lnSpc>
              <a:spcBef>
                <a:spcPts val="0"/>
              </a:spcBef>
              <a:spcAft>
                <a:spcPts val="0"/>
              </a:spcAft>
              <a:buSzPts val="1800"/>
              <a:buFont typeface="Times New Roman"/>
              <a:buAutoNum type="alphaLcPeriod"/>
            </a:pPr>
            <a:r>
              <a:rPr lang="en" sz="1600">
                <a:highlight>
                  <a:srgbClr val="FFFFFF"/>
                </a:highlight>
              </a:rPr>
              <a:t>¬ eats(y, z) V killed(y) V food(z)</a:t>
            </a:r>
            <a:endParaRPr sz="1600">
              <a:highlight>
                <a:srgbClr val="FFFFFF"/>
              </a:highlight>
            </a:endParaRPr>
          </a:p>
          <a:p>
            <a:pPr marL="914400" marR="50800" lvl="1" indent="-342900" algn="l" rtl="0">
              <a:lnSpc>
                <a:spcPct val="156250"/>
              </a:lnSpc>
              <a:spcBef>
                <a:spcPts val="0"/>
              </a:spcBef>
              <a:spcAft>
                <a:spcPts val="0"/>
              </a:spcAft>
              <a:buSzPts val="1800"/>
              <a:buFont typeface="Times New Roman"/>
              <a:buAutoNum type="alphaLcPeriod"/>
            </a:pPr>
            <a:r>
              <a:rPr lang="en" sz="1600">
                <a:highlight>
                  <a:srgbClr val="FFFFFF"/>
                </a:highlight>
              </a:rPr>
              <a:t>eats (Anil, Peanuts)</a:t>
            </a:r>
            <a:endParaRPr sz="1600">
              <a:highlight>
                <a:srgbClr val="FFFFFF"/>
              </a:highlight>
            </a:endParaRPr>
          </a:p>
          <a:p>
            <a:pPr marL="914400" marR="50800" lvl="1" indent="-342900" algn="l" rtl="0">
              <a:lnSpc>
                <a:spcPct val="156250"/>
              </a:lnSpc>
              <a:spcBef>
                <a:spcPts val="0"/>
              </a:spcBef>
              <a:spcAft>
                <a:spcPts val="0"/>
              </a:spcAft>
              <a:buSzPts val="1800"/>
              <a:buFont typeface="Times New Roman"/>
              <a:buAutoNum type="alphaLcPeriod"/>
            </a:pPr>
            <a:r>
              <a:rPr lang="en" sz="1600">
                <a:highlight>
                  <a:srgbClr val="FFFFFF"/>
                </a:highlight>
              </a:rPr>
              <a:t>alive(Anil)</a:t>
            </a:r>
            <a:endParaRPr sz="1600">
              <a:highlight>
                <a:srgbClr val="FFFFFF"/>
              </a:highlight>
            </a:endParaRPr>
          </a:p>
          <a:p>
            <a:pPr marL="914400" marR="50800" lvl="1" indent="-342900" algn="l" rtl="0">
              <a:lnSpc>
                <a:spcPct val="156250"/>
              </a:lnSpc>
              <a:spcBef>
                <a:spcPts val="0"/>
              </a:spcBef>
              <a:spcAft>
                <a:spcPts val="0"/>
              </a:spcAft>
              <a:buSzPts val="1800"/>
              <a:buFont typeface="Times New Roman"/>
              <a:buAutoNum type="alphaLcPeriod"/>
            </a:pPr>
            <a:r>
              <a:rPr lang="en" sz="1600">
                <a:highlight>
                  <a:srgbClr val="FFFFFF"/>
                </a:highlight>
              </a:rPr>
              <a:t>¬ eats(Anil, w) V eats(Harry, w)</a:t>
            </a:r>
            <a:endParaRPr sz="1600">
              <a:highlight>
                <a:srgbClr val="FFFFFF"/>
              </a:highlight>
            </a:endParaRPr>
          </a:p>
          <a:p>
            <a:pPr marL="914400" marR="50800" lvl="1" indent="-342900" algn="l" rtl="0">
              <a:lnSpc>
                <a:spcPct val="156250"/>
              </a:lnSpc>
              <a:spcBef>
                <a:spcPts val="0"/>
              </a:spcBef>
              <a:spcAft>
                <a:spcPts val="0"/>
              </a:spcAft>
              <a:buSzPts val="1800"/>
              <a:buFont typeface="Times New Roman"/>
              <a:buAutoNum type="alphaLcPeriod"/>
            </a:pPr>
            <a:r>
              <a:rPr lang="en" sz="1600">
                <a:highlight>
                  <a:srgbClr val="FFFFFF"/>
                </a:highlight>
              </a:rPr>
              <a:t>killed(g) V alive(g)</a:t>
            </a:r>
            <a:endParaRPr sz="1600">
              <a:highlight>
                <a:srgbClr val="FFFFFF"/>
              </a:highlight>
            </a:endParaRPr>
          </a:p>
          <a:p>
            <a:pPr marL="914400" marR="50800" lvl="1" indent="-342900" algn="l" rtl="0">
              <a:lnSpc>
                <a:spcPct val="156250"/>
              </a:lnSpc>
              <a:spcBef>
                <a:spcPts val="0"/>
              </a:spcBef>
              <a:spcAft>
                <a:spcPts val="0"/>
              </a:spcAft>
              <a:buSzPts val="1800"/>
              <a:buFont typeface="Times New Roman"/>
              <a:buAutoNum type="alphaLcPeriod"/>
            </a:pPr>
            <a:r>
              <a:rPr lang="en" sz="1600">
                <a:highlight>
                  <a:srgbClr val="FFFFFF"/>
                </a:highlight>
              </a:rPr>
              <a:t>¬ alive(k) V ¬ killed(k)</a:t>
            </a:r>
            <a:endParaRPr sz="1600">
              <a:highlight>
                <a:srgbClr val="FFFFFF"/>
              </a:highlight>
            </a:endParaRPr>
          </a:p>
          <a:p>
            <a:pPr marL="914400" marR="50800" lvl="1" indent="-342900" algn="l" rtl="0">
              <a:lnSpc>
                <a:spcPct val="156250"/>
              </a:lnSpc>
              <a:spcBef>
                <a:spcPts val="0"/>
              </a:spcBef>
              <a:spcAft>
                <a:spcPts val="0"/>
              </a:spcAft>
              <a:buSzPts val="1800"/>
              <a:buFont typeface="Times New Roman"/>
              <a:buAutoNum type="alphaLcPeriod"/>
            </a:pPr>
            <a:r>
              <a:rPr lang="en" sz="1600">
                <a:highlight>
                  <a:srgbClr val="FFFFFF"/>
                </a:highlight>
              </a:rPr>
              <a:t>likes(John, Peanuts).</a:t>
            </a:r>
            <a:endParaRPr sz="1600"/>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713"/>
        <p:cNvGrpSpPr/>
        <p:nvPr/>
      </p:nvGrpSpPr>
      <p:grpSpPr>
        <a:xfrm>
          <a:off x="0" y="0"/>
          <a:ext cx="0" cy="0"/>
          <a:chOff x="0" y="0"/>
          <a:chExt cx="0" cy="0"/>
        </a:xfrm>
      </p:grpSpPr>
      <p:sp>
        <p:nvSpPr>
          <p:cNvPr id="714" name="Google Shape;714;p123"/>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Explanation of Resolution Graph</a:t>
            </a:r>
            <a:endParaRPr/>
          </a:p>
        </p:txBody>
      </p:sp>
      <p:sp>
        <p:nvSpPr>
          <p:cNvPr id="715" name="Google Shape;715;p123"/>
          <p:cNvSpPr txBox="1">
            <a:spLocks noGrp="1"/>
          </p:cNvSpPr>
          <p:nvPr>
            <p:ph type="body" idx="1"/>
          </p:nvPr>
        </p:nvSpPr>
        <p:spPr>
          <a:xfrm>
            <a:off x="311700" y="1266325"/>
            <a:ext cx="8520600" cy="3636300"/>
          </a:xfrm>
          <a:prstGeom prst="rect">
            <a:avLst/>
          </a:prstGeom>
        </p:spPr>
        <p:txBody>
          <a:bodyPr spcFirstLastPara="1" wrap="square" lIns="91425" tIns="91425" rIns="91425" bIns="91425" anchor="t" anchorCtr="0">
            <a:noAutofit/>
          </a:bodyPr>
          <a:lstStyle/>
          <a:p>
            <a:pPr marL="457200" marR="25400" lvl="0" indent="-330200" algn="l" rtl="0">
              <a:lnSpc>
                <a:spcPct val="156250"/>
              </a:lnSpc>
              <a:spcBef>
                <a:spcPts val="1500"/>
              </a:spcBef>
              <a:spcAft>
                <a:spcPts val="0"/>
              </a:spcAft>
              <a:buClr>
                <a:srgbClr val="000000"/>
              </a:buClr>
              <a:buSzPts val="1600"/>
              <a:buFont typeface="Roboto"/>
              <a:buChar char="○"/>
            </a:pPr>
            <a:r>
              <a:rPr lang="en" sz="1600">
                <a:highlight>
                  <a:srgbClr val="FFFFFF"/>
                </a:highlight>
              </a:rPr>
              <a:t>In the first step of resolution graph, </a:t>
            </a:r>
            <a:r>
              <a:rPr lang="en" sz="1600" b="1">
                <a:highlight>
                  <a:srgbClr val="FFFFFF"/>
                </a:highlight>
              </a:rPr>
              <a:t>¬likes(John, Peanuts) </a:t>
            </a:r>
            <a:r>
              <a:rPr lang="en" sz="1600">
                <a:highlight>
                  <a:srgbClr val="FFFFFF"/>
                </a:highlight>
              </a:rPr>
              <a:t>, and </a:t>
            </a:r>
            <a:r>
              <a:rPr lang="en" sz="1600" b="1">
                <a:highlight>
                  <a:srgbClr val="FFFFFF"/>
                </a:highlight>
              </a:rPr>
              <a:t>likes(John, x) </a:t>
            </a:r>
            <a:r>
              <a:rPr lang="en" sz="1600">
                <a:highlight>
                  <a:srgbClr val="FFFFFF"/>
                </a:highlight>
              </a:rPr>
              <a:t>get resolved(canceled) by substitution of </a:t>
            </a:r>
            <a:r>
              <a:rPr lang="en" sz="1600" b="1">
                <a:highlight>
                  <a:srgbClr val="FFFFFF"/>
                </a:highlight>
              </a:rPr>
              <a:t>{Peanuts/x}</a:t>
            </a:r>
            <a:r>
              <a:rPr lang="en" sz="1600">
                <a:highlight>
                  <a:srgbClr val="FFFFFF"/>
                </a:highlight>
              </a:rPr>
              <a:t>, and we are left with </a:t>
            </a:r>
            <a:r>
              <a:rPr lang="en" sz="1600" b="1">
                <a:highlight>
                  <a:srgbClr val="FFFFFF"/>
                </a:highlight>
              </a:rPr>
              <a:t>¬ food(Peanuts)</a:t>
            </a:r>
            <a:endParaRPr sz="1600" b="1">
              <a:highlight>
                <a:srgbClr val="FFFFFF"/>
              </a:highlight>
            </a:endParaRPr>
          </a:p>
          <a:p>
            <a:pPr marL="457200" marR="25400" lvl="0" indent="-330200" algn="l" rtl="0">
              <a:lnSpc>
                <a:spcPct val="156250"/>
              </a:lnSpc>
              <a:spcBef>
                <a:spcPts val="0"/>
              </a:spcBef>
              <a:spcAft>
                <a:spcPts val="0"/>
              </a:spcAft>
              <a:buClr>
                <a:srgbClr val="000000"/>
              </a:buClr>
              <a:buSzPts val="1600"/>
              <a:buFont typeface="Roboto"/>
              <a:buChar char="○"/>
            </a:pPr>
            <a:r>
              <a:rPr lang="en" sz="1600">
                <a:highlight>
                  <a:srgbClr val="FFFFFF"/>
                </a:highlight>
              </a:rPr>
              <a:t>In the second step of the resolution graph, </a:t>
            </a:r>
            <a:r>
              <a:rPr lang="en" sz="1600" b="1">
                <a:highlight>
                  <a:srgbClr val="FFFFFF"/>
                </a:highlight>
              </a:rPr>
              <a:t>¬ food(Peanuts) </a:t>
            </a:r>
            <a:r>
              <a:rPr lang="en" sz="1600">
                <a:highlight>
                  <a:srgbClr val="FFFFFF"/>
                </a:highlight>
              </a:rPr>
              <a:t>, and </a:t>
            </a:r>
            <a:r>
              <a:rPr lang="en" sz="1600" b="1">
                <a:highlight>
                  <a:srgbClr val="FFFFFF"/>
                </a:highlight>
              </a:rPr>
              <a:t>food(z) </a:t>
            </a:r>
            <a:r>
              <a:rPr lang="en" sz="1600">
                <a:highlight>
                  <a:srgbClr val="FFFFFF"/>
                </a:highlight>
              </a:rPr>
              <a:t>get resolved (canceled) by substitution of </a:t>
            </a:r>
            <a:r>
              <a:rPr lang="en" sz="1600" b="1">
                <a:highlight>
                  <a:srgbClr val="FFFFFF"/>
                </a:highlight>
              </a:rPr>
              <a:t>{ Peanuts/z}</a:t>
            </a:r>
            <a:r>
              <a:rPr lang="en" sz="1600">
                <a:highlight>
                  <a:srgbClr val="FFFFFF"/>
                </a:highlight>
              </a:rPr>
              <a:t>, and we are left with </a:t>
            </a:r>
            <a:r>
              <a:rPr lang="en" sz="1600" b="1">
                <a:highlight>
                  <a:srgbClr val="FFFFFF"/>
                </a:highlight>
              </a:rPr>
              <a:t>¬ eats(y, Peanuts) V killed(y) </a:t>
            </a:r>
            <a:r>
              <a:rPr lang="en" sz="1600">
                <a:highlight>
                  <a:srgbClr val="FFFFFF"/>
                </a:highlight>
              </a:rPr>
              <a:t>.</a:t>
            </a:r>
            <a:endParaRPr sz="1600">
              <a:highlight>
                <a:srgbClr val="FFFFFF"/>
              </a:highlight>
            </a:endParaRPr>
          </a:p>
          <a:p>
            <a:pPr marL="457200" marR="25400" lvl="0" indent="-330200" algn="l" rtl="0">
              <a:lnSpc>
                <a:spcPct val="156250"/>
              </a:lnSpc>
              <a:spcBef>
                <a:spcPts val="0"/>
              </a:spcBef>
              <a:spcAft>
                <a:spcPts val="0"/>
              </a:spcAft>
              <a:buClr>
                <a:srgbClr val="000000"/>
              </a:buClr>
              <a:buSzPts val="1600"/>
              <a:buFont typeface="Roboto"/>
              <a:buChar char="○"/>
            </a:pPr>
            <a:r>
              <a:rPr lang="en" sz="1600">
                <a:highlight>
                  <a:srgbClr val="FFFFFF"/>
                </a:highlight>
              </a:rPr>
              <a:t>In the third step of the resolution graph, </a:t>
            </a:r>
            <a:r>
              <a:rPr lang="en" sz="1600" b="1">
                <a:highlight>
                  <a:srgbClr val="FFFFFF"/>
                </a:highlight>
              </a:rPr>
              <a:t>¬ eats(y, Peanuts) </a:t>
            </a:r>
            <a:r>
              <a:rPr lang="en" sz="1600">
                <a:highlight>
                  <a:srgbClr val="FFFFFF"/>
                </a:highlight>
              </a:rPr>
              <a:t>and </a:t>
            </a:r>
            <a:r>
              <a:rPr lang="en" sz="1600" b="1">
                <a:highlight>
                  <a:srgbClr val="FFFFFF"/>
                </a:highlight>
              </a:rPr>
              <a:t>eats (Anil, Peanuts) </a:t>
            </a:r>
            <a:r>
              <a:rPr lang="en" sz="1600">
                <a:highlight>
                  <a:srgbClr val="FFFFFF"/>
                </a:highlight>
              </a:rPr>
              <a:t>get resolved by substitution </a:t>
            </a:r>
            <a:r>
              <a:rPr lang="en" sz="1600" b="1">
                <a:highlight>
                  <a:srgbClr val="FFFFFF"/>
                </a:highlight>
              </a:rPr>
              <a:t>{Anil/y}</a:t>
            </a:r>
            <a:r>
              <a:rPr lang="en" sz="1600">
                <a:highlight>
                  <a:srgbClr val="FFFFFF"/>
                </a:highlight>
              </a:rPr>
              <a:t>, and we are left with </a:t>
            </a:r>
            <a:r>
              <a:rPr lang="en" sz="1600" b="1">
                <a:highlight>
                  <a:srgbClr val="FFFFFF"/>
                </a:highlight>
              </a:rPr>
              <a:t>Killed(Anil) </a:t>
            </a:r>
            <a:r>
              <a:rPr lang="en" sz="1600">
                <a:highlight>
                  <a:srgbClr val="FFFFFF"/>
                </a:highlight>
              </a:rPr>
              <a:t>.</a:t>
            </a:r>
            <a:endParaRPr sz="1600">
              <a:highlight>
                <a:srgbClr val="FFFFFF"/>
              </a:highlight>
            </a:endParaRPr>
          </a:p>
          <a:p>
            <a:pPr marL="457200" marR="25400" lvl="0" indent="-330200" algn="l" rtl="0">
              <a:lnSpc>
                <a:spcPct val="156250"/>
              </a:lnSpc>
              <a:spcBef>
                <a:spcPts val="0"/>
              </a:spcBef>
              <a:spcAft>
                <a:spcPts val="0"/>
              </a:spcAft>
              <a:buClr>
                <a:srgbClr val="000000"/>
              </a:buClr>
              <a:buSzPts val="1600"/>
              <a:buFont typeface="Roboto"/>
              <a:buChar char="○"/>
            </a:pPr>
            <a:r>
              <a:rPr lang="en" sz="1600">
                <a:highlight>
                  <a:srgbClr val="FFFFFF"/>
                </a:highlight>
              </a:rPr>
              <a:t>In the fourth step of the resolution graph, </a:t>
            </a:r>
            <a:r>
              <a:rPr lang="en" sz="1600" b="1">
                <a:highlight>
                  <a:srgbClr val="FFFFFF"/>
                </a:highlight>
              </a:rPr>
              <a:t>Killed(Anil) </a:t>
            </a:r>
            <a:r>
              <a:rPr lang="en" sz="1600">
                <a:highlight>
                  <a:srgbClr val="FFFFFF"/>
                </a:highlight>
              </a:rPr>
              <a:t>and </a:t>
            </a:r>
            <a:r>
              <a:rPr lang="en" sz="1600" b="1">
                <a:highlight>
                  <a:srgbClr val="FFFFFF"/>
                </a:highlight>
              </a:rPr>
              <a:t>¬ killed(k) </a:t>
            </a:r>
            <a:r>
              <a:rPr lang="en" sz="1600">
                <a:highlight>
                  <a:srgbClr val="FFFFFF"/>
                </a:highlight>
              </a:rPr>
              <a:t>get resolve by substitution </a:t>
            </a:r>
            <a:r>
              <a:rPr lang="en" sz="1600" b="1">
                <a:highlight>
                  <a:srgbClr val="FFFFFF"/>
                </a:highlight>
              </a:rPr>
              <a:t>{Anil/k}</a:t>
            </a:r>
            <a:r>
              <a:rPr lang="en" sz="1600">
                <a:highlight>
                  <a:srgbClr val="FFFFFF"/>
                </a:highlight>
              </a:rPr>
              <a:t>, and we are left with </a:t>
            </a:r>
            <a:r>
              <a:rPr lang="en" sz="1600" b="1">
                <a:highlight>
                  <a:srgbClr val="FFFFFF"/>
                </a:highlight>
              </a:rPr>
              <a:t>¬ alive(Anil) </a:t>
            </a:r>
            <a:r>
              <a:rPr lang="en" sz="1600">
                <a:highlight>
                  <a:srgbClr val="FFFFFF"/>
                </a:highlight>
              </a:rPr>
              <a:t>.</a:t>
            </a:r>
            <a:endParaRPr sz="1600">
              <a:highlight>
                <a:srgbClr val="FFFFFF"/>
              </a:highlight>
            </a:endParaRPr>
          </a:p>
          <a:p>
            <a:pPr marL="457200" marR="25400" lvl="0" indent="-330200" algn="l" rtl="0">
              <a:lnSpc>
                <a:spcPct val="156250"/>
              </a:lnSpc>
              <a:spcBef>
                <a:spcPts val="0"/>
              </a:spcBef>
              <a:spcAft>
                <a:spcPts val="0"/>
              </a:spcAft>
              <a:buClr>
                <a:srgbClr val="000000"/>
              </a:buClr>
              <a:buSzPts val="1600"/>
              <a:buFont typeface="Roboto"/>
              <a:buChar char="○"/>
            </a:pPr>
            <a:r>
              <a:rPr lang="en" sz="1600">
                <a:highlight>
                  <a:srgbClr val="FFFFFF"/>
                </a:highlight>
              </a:rPr>
              <a:t>In the last step of the resolution graph </a:t>
            </a:r>
            <a:r>
              <a:rPr lang="en" sz="1600" b="1">
                <a:highlight>
                  <a:srgbClr val="FFFFFF"/>
                </a:highlight>
              </a:rPr>
              <a:t>¬ alive(Anil) </a:t>
            </a:r>
            <a:r>
              <a:rPr lang="en" sz="1600">
                <a:highlight>
                  <a:srgbClr val="FFFFFF"/>
                </a:highlight>
              </a:rPr>
              <a:t>and </a:t>
            </a:r>
            <a:r>
              <a:rPr lang="en" sz="1600" b="1">
                <a:highlight>
                  <a:srgbClr val="FFFFFF"/>
                </a:highlight>
              </a:rPr>
              <a:t>alive(Anil) </a:t>
            </a:r>
            <a:r>
              <a:rPr lang="en" sz="1600">
                <a:highlight>
                  <a:srgbClr val="FFFFFF"/>
                </a:highlight>
              </a:rPr>
              <a:t>get resolved.</a:t>
            </a:r>
            <a:endParaRPr sz="1600"/>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719"/>
        <p:cNvGrpSpPr/>
        <p:nvPr/>
      </p:nvGrpSpPr>
      <p:grpSpPr>
        <a:xfrm>
          <a:off x="0" y="0"/>
          <a:ext cx="0" cy="0"/>
          <a:chOff x="0" y="0"/>
          <a:chExt cx="0" cy="0"/>
        </a:xfrm>
      </p:grpSpPr>
      <p:sp>
        <p:nvSpPr>
          <p:cNvPr id="720" name="Google Shape;720;p124"/>
          <p:cNvSpPr txBox="1">
            <a:spLocks noGrp="1"/>
          </p:cNvSpPr>
          <p:nvPr>
            <p:ph type="body" idx="1"/>
          </p:nvPr>
        </p:nvSpPr>
        <p:spPr>
          <a:xfrm>
            <a:off x="1625850" y="2089775"/>
            <a:ext cx="5998800" cy="598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THE END</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27"/>
          <p:cNvSpPr txBox="1">
            <a:spLocks noGrp="1"/>
          </p:cNvSpPr>
          <p:nvPr>
            <p:ph type="title"/>
          </p:nvPr>
        </p:nvSpPr>
        <p:spPr>
          <a:xfrm>
            <a:off x="311700" y="64025"/>
            <a:ext cx="8520600" cy="5808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SzPts val="990"/>
              <a:buNone/>
            </a:pPr>
            <a:r>
              <a:rPr lang="en" sz="2600"/>
              <a:t>Propositional Logic</a:t>
            </a:r>
            <a:endParaRPr sz="2600"/>
          </a:p>
        </p:txBody>
      </p:sp>
      <p:sp>
        <p:nvSpPr>
          <p:cNvPr id="156" name="Google Shape;156;p27"/>
          <p:cNvSpPr txBox="1">
            <a:spLocks noGrp="1"/>
          </p:cNvSpPr>
          <p:nvPr>
            <p:ph type="body" idx="1"/>
          </p:nvPr>
        </p:nvSpPr>
        <p:spPr>
          <a:xfrm>
            <a:off x="311700" y="733000"/>
            <a:ext cx="8520600" cy="4325700"/>
          </a:xfrm>
          <a:prstGeom prst="rect">
            <a:avLst/>
          </a:prstGeom>
        </p:spPr>
        <p:txBody>
          <a:bodyPr spcFirstLastPara="1" wrap="square" lIns="91425" tIns="91425" rIns="91425" bIns="91425" anchor="t" anchorCtr="0">
            <a:noAutofit/>
          </a:bodyPr>
          <a:lstStyle/>
          <a:p>
            <a:pPr marL="457200" lvl="0" indent="-330200" algn="just" rtl="0">
              <a:lnSpc>
                <a:spcPct val="100000"/>
              </a:lnSpc>
              <a:spcBef>
                <a:spcPts val="0"/>
              </a:spcBef>
              <a:spcAft>
                <a:spcPts val="0"/>
              </a:spcAft>
              <a:buSzPts val="1600"/>
              <a:buChar char="●"/>
            </a:pPr>
            <a:r>
              <a:rPr lang="en" sz="1600"/>
              <a:t>Propositional logic is also called </a:t>
            </a:r>
            <a:r>
              <a:rPr lang="en" sz="1600" i="1"/>
              <a:t>Boolean logic</a:t>
            </a:r>
            <a:r>
              <a:rPr lang="en" sz="1600"/>
              <a:t> as it works on 0 and 1.</a:t>
            </a:r>
            <a:endParaRPr sz="1600"/>
          </a:p>
          <a:p>
            <a:pPr marL="457200" lvl="0" indent="-330200" algn="just" rtl="0">
              <a:lnSpc>
                <a:spcPct val="100000"/>
              </a:lnSpc>
              <a:spcBef>
                <a:spcPts val="1000"/>
              </a:spcBef>
              <a:spcAft>
                <a:spcPts val="0"/>
              </a:spcAft>
              <a:buSzPts val="1600"/>
              <a:buChar char="●"/>
            </a:pPr>
            <a:r>
              <a:rPr lang="en" sz="1600"/>
              <a:t>It can have atomic or complex form of propositions</a:t>
            </a:r>
            <a:endParaRPr sz="1600"/>
          </a:p>
          <a:p>
            <a:pPr marL="457200" lvl="0" indent="-330200" algn="just" rtl="0">
              <a:lnSpc>
                <a:spcPct val="100000"/>
              </a:lnSpc>
              <a:spcBef>
                <a:spcPts val="1000"/>
              </a:spcBef>
              <a:spcAft>
                <a:spcPts val="0"/>
              </a:spcAft>
              <a:buSzPts val="1600"/>
              <a:buChar char="●"/>
            </a:pPr>
            <a:r>
              <a:rPr lang="en" sz="1600"/>
              <a:t>Parameters of  Propositional Logic:</a:t>
            </a:r>
            <a:endParaRPr sz="1600"/>
          </a:p>
          <a:p>
            <a:pPr marL="914400" lvl="1" indent="-330200" algn="just" rtl="0">
              <a:lnSpc>
                <a:spcPct val="100000"/>
              </a:lnSpc>
              <a:spcBef>
                <a:spcPts val="1000"/>
              </a:spcBef>
              <a:spcAft>
                <a:spcPts val="0"/>
              </a:spcAft>
              <a:buSzPts val="1600"/>
              <a:buChar char="○"/>
            </a:pPr>
            <a:r>
              <a:rPr lang="en" sz="1600"/>
              <a:t>Variables: </a:t>
            </a:r>
            <a:r>
              <a:rPr lang="en" sz="1600" b="1"/>
              <a:t>symbolic variables</a:t>
            </a:r>
            <a:r>
              <a:rPr lang="en" sz="1600"/>
              <a:t> are used to represent the logic such A, B, C, P, Q, R, etc.</a:t>
            </a:r>
            <a:endParaRPr sz="1600"/>
          </a:p>
          <a:p>
            <a:pPr marL="914400" lvl="1" indent="-330200" algn="just" rtl="0">
              <a:lnSpc>
                <a:spcPct val="100000"/>
              </a:lnSpc>
              <a:spcBef>
                <a:spcPts val="1000"/>
              </a:spcBef>
              <a:spcAft>
                <a:spcPts val="0"/>
              </a:spcAft>
              <a:buSzPts val="1600"/>
              <a:buChar char="○"/>
            </a:pPr>
            <a:r>
              <a:rPr lang="en" sz="1600"/>
              <a:t>Local Constants: Propositions can be either true or false, it cannot be both.</a:t>
            </a:r>
            <a:endParaRPr sz="1600"/>
          </a:p>
          <a:p>
            <a:pPr marL="914400" lvl="1" indent="-330200" algn="just" rtl="0">
              <a:lnSpc>
                <a:spcPct val="100000"/>
              </a:lnSpc>
              <a:spcBef>
                <a:spcPts val="1000"/>
              </a:spcBef>
              <a:spcAft>
                <a:spcPts val="0"/>
              </a:spcAft>
              <a:buSzPts val="1600"/>
              <a:buChar char="○"/>
            </a:pPr>
            <a:r>
              <a:rPr lang="en" sz="1600"/>
              <a:t>Set of </a:t>
            </a:r>
            <a:r>
              <a:rPr lang="en" sz="1600" b="1"/>
              <a:t>logic operators</a:t>
            </a:r>
            <a:r>
              <a:rPr lang="en" sz="1600"/>
              <a:t> also known as </a:t>
            </a:r>
            <a:r>
              <a:rPr lang="en" sz="1600" b="1"/>
              <a:t>logical connectives</a:t>
            </a:r>
            <a:endParaRPr sz="1600"/>
          </a:p>
          <a:p>
            <a:pPr marL="457200" lvl="0" indent="-330200" algn="just" rtl="0">
              <a:lnSpc>
                <a:spcPct val="100000"/>
              </a:lnSpc>
              <a:spcBef>
                <a:spcPts val="1000"/>
              </a:spcBef>
              <a:spcAft>
                <a:spcPts val="0"/>
              </a:spcAft>
              <a:buSzPts val="1600"/>
              <a:buChar char="●"/>
            </a:pPr>
            <a:r>
              <a:rPr lang="en" sz="1600"/>
              <a:t>The propositions and connectives are the basic elements of the propositional logic.</a:t>
            </a:r>
            <a:endParaRPr sz="1600"/>
          </a:p>
          <a:p>
            <a:pPr marL="457200" lvl="0" indent="-330200" algn="just" rtl="0">
              <a:lnSpc>
                <a:spcPct val="100000"/>
              </a:lnSpc>
              <a:spcBef>
                <a:spcPts val="1000"/>
              </a:spcBef>
              <a:spcAft>
                <a:spcPts val="0"/>
              </a:spcAft>
              <a:buSzPts val="1600"/>
              <a:buChar char="●"/>
            </a:pPr>
            <a:r>
              <a:rPr lang="en" sz="1600"/>
              <a:t>Connectives can be said as a logical operator which connects two sentences.</a:t>
            </a:r>
            <a:endParaRPr sz="1600"/>
          </a:p>
          <a:p>
            <a:pPr marL="457200" lvl="0" indent="-330200" algn="just" rtl="0">
              <a:lnSpc>
                <a:spcPct val="100000"/>
              </a:lnSpc>
              <a:spcBef>
                <a:spcPts val="1000"/>
              </a:spcBef>
              <a:spcAft>
                <a:spcPts val="0"/>
              </a:spcAft>
              <a:buSzPts val="1600"/>
              <a:buChar char="●"/>
            </a:pPr>
            <a:r>
              <a:rPr lang="en" sz="1600"/>
              <a:t>A proposition formula which is always true is called </a:t>
            </a:r>
            <a:r>
              <a:rPr lang="en" sz="1600" b="1"/>
              <a:t>tautology</a:t>
            </a:r>
            <a:r>
              <a:rPr lang="en" sz="1600"/>
              <a:t>, and it is also called a valid sentence.</a:t>
            </a:r>
            <a:endParaRPr sz="1600"/>
          </a:p>
          <a:p>
            <a:pPr marL="457200" lvl="0" indent="-330200" algn="just" rtl="0">
              <a:lnSpc>
                <a:spcPct val="100000"/>
              </a:lnSpc>
              <a:spcBef>
                <a:spcPts val="1000"/>
              </a:spcBef>
              <a:spcAft>
                <a:spcPts val="1000"/>
              </a:spcAft>
              <a:buSzPts val="1600"/>
              <a:buChar char="●"/>
            </a:pPr>
            <a:r>
              <a:rPr lang="en" sz="1600"/>
              <a:t>A proposition formula which is always false is called </a:t>
            </a:r>
            <a:r>
              <a:rPr lang="en" sz="1600" b="1"/>
              <a:t>Contradiction</a:t>
            </a:r>
            <a:r>
              <a:rPr lang="en" sz="1600"/>
              <a:t>.</a:t>
            </a:r>
            <a:endParaRPr sz="160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pic>
        <p:nvPicPr>
          <p:cNvPr id="161" name="Google Shape;161;p28" descr="Propositional logic in Artificial intelligence"/>
          <p:cNvPicPr preferRelativeResize="0"/>
          <p:nvPr/>
        </p:nvPicPr>
        <p:blipFill rotWithShape="1">
          <a:blip r:embed="rId3">
            <a:alphaModFix/>
          </a:blip>
          <a:srcRect/>
          <a:stretch/>
        </p:blipFill>
        <p:spPr>
          <a:xfrm>
            <a:off x="635750" y="589800"/>
            <a:ext cx="7872501" cy="34123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29"/>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167" name="Google Shape;167;p29"/>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168" name="Google Shape;168;p29"/>
          <p:cNvPicPr preferRelativeResize="0"/>
          <p:nvPr/>
        </p:nvPicPr>
        <p:blipFill rotWithShape="1">
          <a:blip r:embed="rId3">
            <a:alphaModFix/>
          </a:blip>
          <a:srcRect/>
          <a:stretch/>
        </p:blipFill>
        <p:spPr>
          <a:xfrm>
            <a:off x="0" y="0"/>
            <a:ext cx="9143999" cy="461013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30"/>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174" name="Google Shape;174;p30"/>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175" name="Google Shape;175;p30"/>
          <p:cNvPicPr preferRelativeResize="0"/>
          <p:nvPr/>
        </p:nvPicPr>
        <p:blipFill rotWithShape="1">
          <a:blip r:embed="rId3">
            <a:alphaModFix/>
          </a:blip>
          <a:srcRect/>
          <a:stretch/>
        </p:blipFill>
        <p:spPr>
          <a:xfrm>
            <a:off x="1" y="0"/>
            <a:ext cx="9171169" cy="45690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pic>
        <p:nvPicPr>
          <p:cNvPr id="180" name="Google Shape;180;p31"/>
          <p:cNvPicPr preferRelativeResize="0"/>
          <p:nvPr/>
        </p:nvPicPr>
        <p:blipFill rotWithShape="1">
          <a:blip r:embed="rId3">
            <a:alphaModFix/>
          </a:blip>
          <a:srcRect/>
          <a:stretch/>
        </p:blipFill>
        <p:spPr>
          <a:xfrm>
            <a:off x="406925" y="445025"/>
            <a:ext cx="8117050" cy="41240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32"/>
          <p:cNvSpPr txBox="1">
            <a:spLocks noGrp="1"/>
          </p:cNvSpPr>
          <p:nvPr>
            <p:ph type="title"/>
          </p:nvPr>
        </p:nvSpPr>
        <p:spPr>
          <a:xfrm>
            <a:off x="311700" y="64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Examples</a:t>
            </a:r>
            <a:endParaRPr/>
          </a:p>
        </p:txBody>
      </p:sp>
      <p:sp>
        <p:nvSpPr>
          <p:cNvPr id="186" name="Google Shape;186;p32"/>
          <p:cNvSpPr txBox="1">
            <a:spLocks noGrp="1"/>
          </p:cNvSpPr>
          <p:nvPr>
            <p:ph type="body" idx="1"/>
          </p:nvPr>
        </p:nvSpPr>
        <p:spPr>
          <a:xfrm>
            <a:off x="311700" y="741150"/>
            <a:ext cx="8520600" cy="4143000"/>
          </a:xfrm>
          <a:prstGeom prst="rect">
            <a:avLst/>
          </a:prstGeom>
        </p:spPr>
        <p:txBody>
          <a:bodyPr spcFirstLastPara="1" wrap="square" lIns="91425" tIns="91425" rIns="91425" bIns="91425" anchor="t" anchorCtr="0">
            <a:normAutofit fontScale="85000" lnSpcReduction="20000"/>
          </a:bodyPr>
          <a:lstStyle/>
          <a:p>
            <a:pPr marL="0" lvl="0" indent="0" algn="l" rtl="0">
              <a:spcBef>
                <a:spcPts val="0"/>
              </a:spcBef>
              <a:spcAft>
                <a:spcPts val="0"/>
              </a:spcAft>
              <a:buNone/>
            </a:pPr>
            <a:r>
              <a:rPr lang="en" sz="1600"/>
              <a:t>I have not completed paper checking.</a:t>
            </a:r>
            <a:endParaRPr sz="1600"/>
          </a:p>
          <a:p>
            <a:pPr marL="0" lvl="0" indent="0" algn="l" rtl="0">
              <a:spcBef>
                <a:spcPts val="1200"/>
              </a:spcBef>
              <a:spcAft>
                <a:spcPts val="0"/>
              </a:spcAft>
              <a:buNone/>
            </a:pPr>
            <a:r>
              <a:rPr lang="en" sz="1600"/>
              <a:t>Siya play basketball and siya loves shopping</a:t>
            </a:r>
            <a:endParaRPr sz="1600"/>
          </a:p>
          <a:p>
            <a:pPr marL="0" lvl="0" indent="0" algn="l" rtl="0">
              <a:spcBef>
                <a:spcPts val="1200"/>
              </a:spcBef>
              <a:spcAft>
                <a:spcPts val="0"/>
              </a:spcAft>
              <a:buNone/>
            </a:pPr>
            <a:r>
              <a:rPr lang="en" sz="1600"/>
              <a:t>It is raining or sun is shining</a:t>
            </a:r>
            <a:endParaRPr sz="1600"/>
          </a:p>
          <a:p>
            <a:pPr marL="0" lvl="0" indent="0" algn="l" rtl="0">
              <a:spcBef>
                <a:spcPts val="1200"/>
              </a:spcBef>
              <a:spcAft>
                <a:spcPts val="0"/>
              </a:spcAft>
              <a:buNone/>
            </a:pPr>
            <a:r>
              <a:rPr lang="en" sz="1600"/>
              <a:t>You should study or listen songs at a time</a:t>
            </a:r>
            <a:endParaRPr sz="1600"/>
          </a:p>
          <a:p>
            <a:pPr marL="0" lvl="0" indent="0" algn="l" rtl="0">
              <a:spcBef>
                <a:spcPts val="1200"/>
              </a:spcBef>
              <a:spcAft>
                <a:spcPts val="0"/>
              </a:spcAft>
              <a:buNone/>
            </a:pPr>
            <a:endParaRPr sz="1600"/>
          </a:p>
          <a:p>
            <a:pPr marL="0" lvl="0" indent="0" algn="l" rtl="0">
              <a:spcBef>
                <a:spcPts val="1200"/>
              </a:spcBef>
              <a:spcAft>
                <a:spcPts val="0"/>
              </a:spcAft>
              <a:buNone/>
            </a:pPr>
            <a:r>
              <a:rPr lang="en" sz="1600"/>
              <a:t>If it is raining then road is wet</a:t>
            </a:r>
            <a:endParaRPr sz="1600"/>
          </a:p>
          <a:p>
            <a:pPr marL="0" lvl="0" indent="0" algn="l" rtl="0">
              <a:spcBef>
                <a:spcPts val="1200"/>
              </a:spcBef>
              <a:spcAft>
                <a:spcPts val="0"/>
              </a:spcAft>
              <a:buNone/>
            </a:pPr>
            <a:r>
              <a:rPr lang="en" sz="1600"/>
              <a:t>If it is sunny, then I will go for a walk.</a:t>
            </a:r>
            <a:endParaRPr sz="1600"/>
          </a:p>
          <a:p>
            <a:pPr marL="0" lvl="0" indent="0" algn="l" rtl="0">
              <a:spcBef>
                <a:spcPts val="1200"/>
              </a:spcBef>
              <a:spcAft>
                <a:spcPts val="0"/>
              </a:spcAft>
              <a:buNone/>
            </a:pPr>
            <a:endParaRPr sz="1600"/>
          </a:p>
          <a:p>
            <a:pPr marL="0" lvl="0" indent="0" algn="l" rtl="0">
              <a:spcBef>
                <a:spcPts val="1200"/>
              </a:spcBef>
              <a:spcAft>
                <a:spcPts val="0"/>
              </a:spcAft>
              <a:buNone/>
            </a:pPr>
            <a:r>
              <a:rPr lang="en" sz="1600"/>
              <a:t>If you study hard, then and only then you will get good grades.</a:t>
            </a:r>
            <a:endParaRPr sz="1600"/>
          </a:p>
          <a:p>
            <a:pPr marL="0" lvl="0" indent="0" algn="l" rtl="0">
              <a:spcBef>
                <a:spcPts val="1200"/>
              </a:spcBef>
              <a:spcAft>
                <a:spcPts val="0"/>
              </a:spcAft>
              <a:buNone/>
            </a:pPr>
            <a:r>
              <a:rPr lang="en" sz="1600"/>
              <a:t>If the team wins the game, then the fans will be happy.</a:t>
            </a:r>
            <a:endParaRPr sz="1600"/>
          </a:p>
          <a:p>
            <a:pPr marL="0" lvl="0" indent="0" algn="l" rtl="0">
              <a:spcBef>
                <a:spcPts val="1200"/>
              </a:spcBef>
              <a:spcAft>
                <a:spcPts val="1200"/>
              </a:spcAft>
              <a:buNone/>
            </a:pPr>
            <a:r>
              <a:rPr lang="en" sz="1600"/>
              <a:t>If the team wins the game, then and only then fans will be happy.</a:t>
            </a:r>
            <a:endParaRPr sz="160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3"/>
          <p:cNvSpPr txBox="1">
            <a:spLocks noGrp="1"/>
          </p:cNvSpPr>
          <p:nvPr>
            <p:ph type="title"/>
          </p:nvPr>
        </p:nvSpPr>
        <p:spPr>
          <a:xfrm>
            <a:off x="311700" y="66700"/>
            <a:ext cx="8520600" cy="504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Examples</a:t>
            </a:r>
            <a:endParaRPr sz="3000"/>
          </a:p>
        </p:txBody>
      </p:sp>
      <p:sp>
        <p:nvSpPr>
          <p:cNvPr id="192" name="Google Shape;192;p33"/>
          <p:cNvSpPr txBox="1">
            <a:spLocks noGrp="1"/>
          </p:cNvSpPr>
          <p:nvPr>
            <p:ph type="body" idx="1"/>
          </p:nvPr>
        </p:nvSpPr>
        <p:spPr>
          <a:xfrm>
            <a:off x="311700" y="615125"/>
            <a:ext cx="4105500" cy="442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I have not completed paper checking.</a:t>
            </a:r>
            <a:endParaRPr sz="1400"/>
          </a:p>
          <a:p>
            <a:pPr marL="0" lvl="0" indent="0" algn="l" rtl="0">
              <a:spcBef>
                <a:spcPts val="1200"/>
              </a:spcBef>
              <a:spcAft>
                <a:spcPts val="0"/>
              </a:spcAft>
              <a:buNone/>
            </a:pPr>
            <a:r>
              <a:rPr lang="en" sz="1400"/>
              <a:t>completed paper checking = P</a:t>
            </a:r>
            <a:endParaRPr sz="1400"/>
          </a:p>
          <a:p>
            <a:pPr marL="0" lvl="0" indent="0" algn="l" rtl="0">
              <a:spcBef>
                <a:spcPts val="1200"/>
              </a:spcBef>
              <a:spcAft>
                <a:spcPts val="0"/>
              </a:spcAft>
              <a:buNone/>
            </a:pPr>
            <a:r>
              <a:rPr lang="en" sz="1400"/>
              <a:t>I have not completed paper checking = ¬P</a:t>
            </a:r>
            <a:endParaRPr sz="1400"/>
          </a:p>
          <a:p>
            <a:pPr marL="0" lvl="0" indent="0" algn="l" rtl="0">
              <a:spcBef>
                <a:spcPts val="1200"/>
              </a:spcBef>
              <a:spcAft>
                <a:spcPts val="0"/>
              </a:spcAft>
              <a:buNone/>
            </a:pPr>
            <a:endParaRPr sz="1400"/>
          </a:p>
          <a:p>
            <a:pPr marL="0" lvl="0" indent="0" algn="l" rtl="0">
              <a:spcBef>
                <a:spcPts val="1200"/>
              </a:spcBef>
              <a:spcAft>
                <a:spcPts val="0"/>
              </a:spcAft>
              <a:buNone/>
            </a:pPr>
            <a:r>
              <a:rPr lang="en" sz="1400"/>
              <a:t>Siya play basketball and siya loves shopping</a:t>
            </a:r>
            <a:endParaRPr sz="1400"/>
          </a:p>
          <a:p>
            <a:pPr marL="0" lvl="0" indent="0" algn="l" rtl="0">
              <a:spcBef>
                <a:spcPts val="1200"/>
              </a:spcBef>
              <a:spcAft>
                <a:spcPts val="0"/>
              </a:spcAft>
              <a:buNone/>
            </a:pPr>
            <a:r>
              <a:rPr lang="en" sz="1400"/>
              <a:t>Siya play basketball = P, siya loves shopping = Q</a:t>
            </a:r>
            <a:endParaRPr sz="1400"/>
          </a:p>
          <a:p>
            <a:pPr marL="0" lvl="0" indent="0" algn="l" rtl="0">
              <a:spcBef>
                <a:spcPts val="1200"/>
              </a:spcBef>
              <a:spcAft>
                <a:spcPts val="0"/>
              </a:spcAft>
              <a:buNone/>
            </a:pPr>
            <a:r>
              <a:rPr lang="en" sz="1400"/>
              <a:t>Siya play basketball and siya loves shopping = P ∧ Q</a:t>
            </a:r>
            <a:endParaRPr sz="1400"/>
          </a:p>
          <a:p>
            <a:pPr marL="0" lvl="0" indent="0" algn="l" rtl="0">
              <a:spcBef>
                <a:spcPts val="1200"/>
              </a:spcBef>
              <a:spcAft>
                <a:spcPts val="0"/>
              </a:spcAft>
              <a:buNone/>
            </a:pPr>
            <a:endParaRPr sz="1400"/>
          </a:p>
          <a:p>
            <a:pPr marL="0" lvl="0" indent="0" algn="l" rtl="0">
              <a:spcBef>
                <a:spcPts val="1200"/>
              </a:spcBef>
              <a:spcAft>
                <a:spcPts val="0"/>
              </a:spcAft>
              <a:buNone/>
            </a:pPr>
            <a:r>
              <a:rPr lang="en" sz="1400"/>
              <a:t>It is raining or sun is shining</a:t>
            </a:r>
            <a:endParaRPr sz="1400"/>
          </a:p>
          <a:p>
            <a:pPr marL="0" lvl="0" indent="0" algn="l" rtl="0">
              <a:spcBef>
                <a:spcPts val="1200"/>
              </a:spcBef>
              <a:spcAft>
                <a:spcPts val="0"/>
              </a:spcAft>
              <a:buNone/>
            </a:pPr>
            <a:r>
              <a:rPr lang="en" sz="1400"/>
              <a:t>It is raining =P, sun is shining = Q</a:t>
            </a:r>
            <a:endParaRPr sz="1400"/>
          </a:p>
          <a:p>
            <a:pPr marL="0" lvl="0" indent="0" algn="l" rtl="0">
              <a:spcBef>
                <a:spcPts val="1200"/>
              </a:spcBef>
              <a:spcAft>
                <a:spcPts val="1200"/>
              </a:spcAft>
              <a:buNone/>
            </a:pPr>
            <a:r>
              <a:rPr lang="en" sz="1400"/>
              <a:t>It is raining or sun is shining = P </a:t>
            </a:r>
            <a:r>
              <a:rPr lang="en" sz="1400">
                <a:highlight>
                  <a:schemeClr val="lt1"/>
                </a:highlight>
              </a:rPr>
              <a:t>∨ Q</a:t>
            </a:r>
            <a:endParaRPr sz="1400"/>
          </a:p>
        </p:txBody>
      </p:sp>
      <p:sp>
        <p:nvSpPr>
          <p:cNvPr id="193" name="Google Shape;193;p33"/>
          <p:cNvSpPr txBox="1">
            <a:spLocks noGrp="1"/>
          </p:cNvSpPr>
          <p:nvPr>
            <p:ph type="body" idx="1"/>
          </p:nvPr>
        </p:nvSpPr>
        <p:spPr>
          <a:xfrm>
            <a:off x="4903525" y="570700"/>
            <a:ext cx="4105500" cy="4469100"/>
          </a:xfrm>
          <a:prstGeom prst="rect">
            <a:avLst/>
          </a:prstGeom>
        </p:spPr>
        <p:txBody>
          <a:bodyPr spcFirstLastPara="1" wrap="square" lIns="91425" tIns="91425" rIns="91425" bIns="91425" anchor="t" anchorCtr="0">
            <a:normAutofit fontScale="92500" lnSpcReduction="10000"/>
          </a:bodyPr>
          <a:lstStyle/>
          <a:p>
            <a:pPr marL="0" lvl="0" indent="0" algn="l" rtl="0">
              <a:spcBef>
                <a:spcPts val="0"/>
              </a:spcBef>
              <a:spcAft>
                <a:spcPts val="0"/>
              </a:spcAft>
              <a:buNone/>
            </a:pPr>
            <a:r>
              <a:rPr lang="en" sz="1600"/>
              <a:t>If it is raining then road is wet</a:t>
            </a:r>
            <a:endParaRPr sz="1600"/>
          </a:p>
          <a:p>
            <a:pPr marL="0" lvl="0" indent="0" algn="l" rtl="0">
              <a:spcBef>
                <a:spcPts val="1200"/>
              </a:spcBef>
              <a:spcAft>
                <a:spcPts val="0"/>
              </a:spcAft>
              <a:buNone/>
            </a:pPr>
            <a:r>
              <a:rPr lang="en" sz="1600"/>
              <a:t>it is raining = P,  road is wet = Q</a:t>
            </a:r>
            <a:endParaRPr sz="1600"/>
          </a:p>
          <a:p>
            <a:pPr marL="0" lvl="0" indent="0" algn="l" rtl="0">
              <a:spcBef>
                <a:spcPts val="1200"/>
              </a:spcBef>
              <a:spcAft>
                <a:spcPts val="0"/>
              </a:spcAft>
              <a:buNone/>
            </a:pPr>
            <a:r>
              <a:rPr lang="en" sz="1600"/>
              <a:t>If it is raining then road is wet = P -&gt; Q</a:t>
            </a:r>
            <a:endParaRPr sz="1600"/>
          </a:p>
          <a:p>
            <a:pPr marL="0" lvl="0" indent="0" algn="l" rtl="0">
              <a:spcBef>
                <a:spcPts val="1200"/>
              </a:spcBef>
              <a:spcAft>
                <a:spcPts val="0"/>
              </a:spcAft>
              <a:buNone/>
            </a:pPr>
            <a:endParaRPr sz="1600"/>
          </a:p>
          <a:p>
            <a:pPr marL="0" lvl="0" indent="0" algn="l" rtl="0">
              <a:spcBef>
                <a:spcPts val="1200"/>
              </a:spcBef>
              <a:spcAft>
                <a:spcPts val="0"/>
              </a:spcAft>
              <a:buNone/>
            </a:pPr>
            <a:r>
              <a:rPr lang="en" sz="1600"/>
              <a:t>If you study hard, then and only then you will get good grades.</a:t>
            </a:r>
            <a:endParaRPr sz="1600"/>
          </a:p>
          <a:p>
            <a:pPr marL="0" lvl="0" indent="0" algn="l" rtl="0">
              <a:spcBef>
                <a:spcPts val="1200"/>
              </a:spcBef>
              <a:spcAft>
                <a:spcPts val="0"/>
              </a:spcAft>
              <a:buNone/>
            </a:pPr>
            <a:r>
              <a:rPr lang="en" sz="1600"/>
              <a:t>you study hard = P, you will get good grades = Q</a:t>
            </a:r>
            <a:endParaRPr sz="1600"/>
          </a:p>
          <a:p>
            <a:pPr marL="0" lvl="0" indent="0" algn="l" rtl="0">
              <a:spcBef>
                <a:spcPts val="1200"/>
              </a:spcBef>
              <a:spcAft>
                <a:spcPts val="0"/>
              </a:spcAft>
              <a:buNone/>
            </a:pPr>
            <a:r>
              <a:rPr lang="en" sz="1600"/>
              <a:t>P ⇔ Q</a:t>
            </a:r>
            <a:endParaRPr sz="1600"/>
          </a:p>
          <a:p>
            <a:pPr marL="0" lvl="0" indent="0" algn="l" rtl="0">
              <a:spcBef>
                <a:spcPts val="1200"/>
              </a:spcBef>
              <a:spcAft>
                <a:spcPts val="0"/>
              </a:spcAft>
              <a:buNone/>
            </a:pPr>
            <a:r>
              <a:rPr lang="en" sz="1600"/>
              <a:t>If the team wins the game, then the fans will be happy.</a:t>
            </a:r>
            <a:endParaRPr sz="1600"/>
          </a:p>
          <a:p>
            <a:pPr marL="0" lvl="0" indent="0" algn="l" rtl="0">
              <a:spcBef>
                <a:spcPts val="1200"/>
              </a:spcBef>
              <a:spcAft>
                <a:spcPts val="1200"/>
              </a:spcAft>
              <a:buNone/>
            </a:pPr>
            <a:r>
              <a:rPr lang="en" sz="1600"/>
              <a:t>If the team wins the game, then and only then fans will be happy.</a:t>
            </a:r>
            <a:endParaRPr sz="16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9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9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92">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92">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92">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92">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92">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93">
                                            <p:txEl>
                                              <p:pRg st="0" end="0"/>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93">
                                            <p:txEl>
                                              <p:pRg st="1" end="1"/>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193">
                                            <p:txEl>
                                              <p:pRg st="2" end="2"/>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193">
                                            <p:txEl>
                                              <p:pRg st="3" end="3"/>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193">
                                            <p:txEl>
                                              <p:pRg st="4" end="4"/>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193">
                                            <p:txEl>
                                              <p:pRg st="5" end="5"/>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193">
                                            <p:txEl>
                                              <p:pRg st="6" end="6"/>
                                            </p:tx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193">
                                            <p:txEl>
                                              <p:pRg st="7" end="7"/>
                                            </p:txEl>
                                          </p:spTgt>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19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34"/>
          <p:cNvSpPr txBox="1">
            <a:spLocks noGrp="1"/>
          </p:cNvSpPr>
          <p:nvPr>
            <p:ph type="body" idx="1"/>
          </p:nvPr>
        </p:nvSpPr>
        <p:spPr>
          <a:xfrm>
            <a:off x="311700" y="474325"/>
            <a:ext cx="8520600" cy="4094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600"/>
              <a:t>“If it is sunny, then I will go for a walk”</a:t>
            </a:r>
            <a:endParaRPr sz="1600"/>
          </a:p>
          <a:p>
            <a:pPr marL="0" lvl="0" indent="0" algn="l" rtl="0">
              <a:spcBef>
                <a:spcPts val="1200"/>
              </a:spcBef>
              <a:spcAft>
                <a:spcPts val="0"/>
              </a:spcAft>
              <a:buNone/>
            </a:pPr>
            <a:r>
              <a:rPr lang="en" sz="1600"/>
              <a:t>Is it equivalent to </a:t>
            </a:r>
            <a:endParaRPr sz="1600"/>
          </a:p>
          <a:p>
            <a:pPr marL="0" lvl="0" indent="0" algn="l" rtl="0">
              <a:spcBef>
                <a:spcPts val="1200"/>
              </a:spcBef>
              <a:spcAft>
                <a:spcPts val="0"/>
              </a:spcAft>
              <a:buNone/>
            </a:pPr>
            <a:r>
              <a:rPr lang="en" sz="1600"/>
              <a:t>“If I go for a walk, then it is sunny”</a:t>
            </a:r>
            <a:endParaRPr sz="1600"/>
          </a:p>
          <a:p>
            <a:pPr marL="0" lvl="0" indent="0" algn="l" rtl="0">
              <a:spcBef>
                <a:spcPts val="1200"/>
              </a:spcBef>
              <a:spcAft>
                <a:spcPts val="0"/>
              </a:spcAft>
              <a:buNone/>
            </a:pPr>
            <a:endParaRPr sz="1600"/>
          </a:p>
          <a:p>
            <a:pPr marL="0" lvl="0" indent="0" algn="l" rtl="0">
              <a:spcBef>
                <a:spcPts val="1200"/>
              </a:spcBef>
              <a:spcAft>
                <a:spcPts val="0"/>
              </a:spcAft>
              <a:buNone/>
            </a:pPr>
            <a:r>
              <a:rPr lang="en" sz="1600"/>
              <a:t>If the team wins the game, then the fans are happy.</a:t>
            </a:r>
            <a:endParaRPr sz="1600"/>
          </a:p>
          <a:p>
            <a:pPr marL="0" lvl="0" indent="0" algn="l" rtl="0">
              <a:spcBef>
                <a:spcPts val="1200"/>
              </a:spcBef>
              <a:spcAft>
                <a:spcPts val="0"/>
              </a:spcAft>
              <a:buNone/>
            </a:pPr>
            <a:r>
              <a:rPr lang="en" sz="1600"/>
              <a:t>Is it equivalent to </a:t>
            </a:r>
            <a:endParaRPr sz="1600"/>
          </a:p>
          <a:p>
            <a:pPr marL="0" lvl="0" indent="0" algn="l" rtl="0">
              <a:spcBef>
                <a:spcPts val="1200"/>
              </a:spcBef>
              <a:spcAft>
                <a:spcPts val="0"/>
              </a:spcAft>
              <a:buNone/>
            </a:pPr>
            <a:r>
              <a:rPr lang="en" sz="1600"/>
              <a:t>“If fans are happy then, team wins the game”</a:t>
            </a:r>
            <a:endParaRPr sz="1600"/>
          </a:p>
          <a:p>
            <a:pPr marL="0" lvl="0" indent="0" algn="l" rtl="0">
              <a:spcBef>
                <a:spcPts val="1200"/>
              </a:spcBef>
              <a:spcAft>
                <a:spcPts val="1200"/>
              </a:spcAft>
              <a:buNone/>
            </a:pPr>
            <a:r>
              <a:rPr lang="en" sz="1600"/>
              <a:t>Or  “If fans are happy then team has won the game”</a:t>
            </a:r>
            <a:endParaRPr sz="160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35"/>
          <p:cNvSpPr txBox="1">
            <a:spLocks noGrp="1"/>
          </p:cNvSpPr>
          <p:nvPr>
            <p:ph type="body" idx="1"/>
          </p:nvPr>
        </p:nvSpPr>
        <p:spPr>
          <a:xfrm>
            <a:off x="311700" y="525450"/>
            <a:ext cx="8520600" cy="4284900"/>
          </a:xfrm>
          <a:prstGeom prst="rect">
            <a:avLst/>
          </a:prstGeom>
        </p:spPr>
        <p:txBody>
          <a:bodyPr spcFirstLastPara="1" wrap="square" lIns="91425" tIns="91425" rIns="91425" bIns="91425" anchor="t" anchorCtr="0">
            <a:normAutofit/>
          </a:bodyPr>
          <a:lstStyle/>
          <a:p>
            <a:pPr marL="457200" lvl="0" indent="-349250" algn="l" rtl="0">
              <a:spcBef>
                <a:spcPts val="1000"/>
              </a:spcBef>
              <a:spcAft>
                <a:spcPts val="0"/>
              </a:spcAft>
              <a:buSzPts val="1900"/>
              <a:buChar char="●"/>
            </a:pPr>
            <a:r>
              <a:rPr lang="en" sz="1900">
                <a:highlight>
                  <a:srgbClr val="FFFFFF"/>
                </a:highlight>
              </a:rPr>
              <a:t>Make a truth table for the statement </a:t>
            </a:r>
            <a:r>
              <a:rPr lang="en" sz="1900"/>
              <a:t>¬P ∨ Q</a:t>
            </a:r>
            <a:endParaRPr sz="1900"/>
          </a:p>
          <a:p>
            <a:pPr marL="457200" lvl="0" indent="-349250" algn="l" rtl="0">
              <a:spcBef>
                <a:spcPts val="1000"/>
              </a:spcBef>
              <a:spcAft>
                <a:spcPts val="0"/>
              </a:spcAft>
              <a:buSzPts val="1900"/>
              <a:buChar char="●"/>
            </a:pPr>
            <a:r>
              <a:rPr lang="en" sz="1900">
                <a:highlight>
                  <a:schemeClr val="lt1"/>
                </a:highlight>
              </a:rPr>
              <a:t>Prove that the statements </a:t>
            </a:r>
            <a:r>
              <a:rPr lang="en" sz="1900"/>
              <a:t>¬( P → Q ) </a:t>
            </a:r>
            <a:r>
              <a:rPr lang="en" sz="1900">
                <a:highlight>
                  <a:schemeClr val="lt1"/>
                </a:highlight>
              </a:rPr>
              <a:t> and </a:t>
            </a:r>
            <a:r>
              <a:rPr lang="en" sz="1900"/>
              <a:t>P ∧ ¬Q </a:t>
            </a:r>
            <a:r>
              <a:rPr lang="en" sz="1900">
                <a:highlight>
                  <a:schemeClr val="lt1"/>
                </a:highlight>
              </a:rPr>
              <a:t> are logically equivalent without using truth tables.</a:t>
            </a:r>
            <a:endParaRPr sz="1900"/>
          </a:p>
          <a:p>
            <a:pPr marL="457200" lvl="0" indent="-349250" algn="l" rtl="0">
              <a:spcBef>
                <a:spcPts val="1000"/>
              </a:spcBef>
              <a:spcAft>
                <a:spcPts val="0"/>
              </a:spcAft>
              <a:buSzPts val="1900"/>
              <a:buFont typeface="Open Sans"/>
              <a:buChar char="●"/>
            </a:pPr>
            <a:r>
              <a:rPr lang="en" sz="1900">
                <a:highlight>
                  <a:schemeClr val="lt1"/>
                </a:highlight>
              </a:rPr>
              <a:t>Are the statements  (P∨Q)→R  and (P→R)∨(Q→R)  logically equivalent?</a:t>
            </a:r>
            <a:endParaRPr sz="1900">
              <a:highlight>
                <a:schemeClr val="lt1"/>
              </a:highlight>
            </a:endParaRPr>
          </a:p>
          <a:p>
            <a:pPr marL="457200" lvl="0" indent="-349250" algn="l" rtl="0">
              <a:spcBef>
                <a:spcPts val="1000"/>
              </a:spcBef>
              <a:spcAft>
                <a:spcPts val="0"/>
              </a:spcAft>
              <a:buSzPts val="1900"/>
              <a:buChar char="●"/>
            </a:pPr>
            <a:r>
              <a:rPr lang="en" sz="1900">
                <a:highlight>
                  <a:schemeClr val="lt1"/>
                </a:highlight>
              </a:rPr>
              <a:t>You can access the internet from the campus if you are CSBS students or you are not freshman</a:t>
            </a:r>
            <a:endParaRPr sz="1900">
              <a:highlight>
                <a:schemeClr val="lt1"/>
              </a:highlight>
            </a:endParaRPr>
          </a:p>
          <a:p>
            <a:pPr marL="457200" lvl="0" indent="-349250" algn="l" rtl="0">
              <a:spcBef>
                <a:spcPts val="1000"/>
              </a:spcBef>
              <a:spcAft>
                <a:spcPts val="1000"/>
              </a:spcAft>
              <a:buSzPts val="1900"/>
              <a:buChar char="●"/>
            </a:pPr>
            <a:r>
              <a:rPr lang="en" sz="1900">
                <a:highlight>
                  <a:schemeClr val="lt1"/>
                </a:highlight>
              </a:rPr>
              <a:t>Are the statements, “it will not rain or snow” and “it will not rain and it will not snow” logically equivalent?</a:t>
            </a:r>
            <a:endParaRPr sz="1900">
              <a:highlight>
                <a:schemeClr val="lt1"/>
              </a:highligh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18"/>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Syllabus</a:t>
            </a:r>
            <a:endParaRPr/>
          </a:p>
        </p:txBody>
      </p:sp>
      <p:sp>
        <p:nvSpPr>
          <p:cNvPr id="102" name="Google Shape;102;p18"/>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rmAutofit/>
          </a:bodyPr>
          <a:lstStyle/>
          <a:p>
            <a:pPr marL="457200" lvl="0" indent="-387350" algn="l" rtl="0">
              <a:spcBef>
                <a:spcPts val="0"/>
              </a:spcBef>
              <a:spcAft>
                <a:spcPts val="0"/>
              </a:spcAft>
              <a:buSzPts val="2500"/>
              <a:buChar char="●"/>
            </a:pPr>
            <a:r>
              <a:rPr lang="en" sz="2500"/>
              <a:t>Propositional logic</a:t>
            </a:r>
            <a:endParaRPr sz="2500"/>
          </a:p>
          <a:p>
            <a:pPr marL="457200" lvl="0" indent="-387350" algn="l" rtl="0">
              <a:spcBef>
                <a:spcPts val="0"/>
              </a:spcBef>
              <a:spcAft>
                <a:spcPts val="0"/>
              </a:spcAft>
              <a:buSzPts val="2500"/>
              <a:buChar char="●"/>
            </a:pPr>
            <a:r>
              <a:rPr lang="en" sz="2500"/>
              <a:t>Theory of first order logic</a:t>
            </a:r>
            <a:endParaRPr sz="2500"/>
          </a:p>
          <a:p>
            <a:pPr marL="457200" lvl="0" indent="-387350" algn="l" rtl="0">
              <a:spcBef>
                <a:spcPts val="0"/>
              </a:spcBef>
              <a:spcAft>
                <a:spcPts val="0"/>
              </a:spcAft>
              <a:buSzPts val="2500"/>
              <a:buChar char="●"/>
            </a:pPr>
            <a:r>
              <a:rPr lang="en" sz="2500"/>
              <a:t>Inference in First order logic</a:t>
            </a:r>
            <a:endParaRPr sz="2500"/>
          </a:p>
          <a:p>
            <a:pPr marL="457200" lvl="0" indent="-387350" algn="l" rtl="0">
              <a:spcBef>
                <a:spcPts val="0"/>
              </a:spcBef>
              <a:spcAft>
                <a:spcPts val="0"/>
              </a:spcAft>
              <a:buSzPts val="2500"/>
              <a:buChar char="●"/>
            </a:pPr>
            <a:r>
              <a:rPr lang="en" sz="2500"/>
              <a:t>Forward &amp; Backward Chaining</a:t>
            </a:r>
            <a:endParaRPr sz="2500"/>
          </a:p>
          <a:p>
            <a:pPr marL="457200" lvl="0" indent="-387350" algn="l" rtl="0">
              <a:spcBef>
                <a:spcPts val="0"/>
              </a:spcBef>
              <a:spcAft>
                <a:spcPts val="0"/>
              </a:spcAft>
              <a:buSzPts val="2500"/>
              <a:buChar char="●"/>
            </a:pPr>
            <a:r>
              <a:rPr lang="en" sz="2500"/>
              <a:t>Resolution</a:t>
            </a:r>
            <a:endParaRPr sz="250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p36"/>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2400">
                <a:solidFill>
                  <a:srgbClr val="1A0DAB"/>
                </a:solidFill>
                <a:highlight>
                  <a:srgbClr val="FFFFFF"/>
                </a:highlight>
                <a:uFill>
                  <a:noFill/>
                </a:uFill>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De Morgan's laws</a:t>
            </a:r>
            <a:endParaRPr sz="2400"/>
          </a:p>
        </p:txBody>
      </p:sp>
      <p:sp>
        <p:nvSpPr>
          <p:cNvPr id="209" name="Google Shape;209;p36"/>
          <p:cNvSpPr txBox="1">
            <a:spLocks noGrp="1"/>
          </p:cNvSpPr>
          <p:nvPr>
            <p:ph type="body" idx="1"/>
          </p:nvPr>
        </p:nvSpPr>
        <p:spPr>
          <a:xfrm>
            <a:off x="311700" y="1266325"/>
            <a:ext cx="8520600" cy="3302700"/>
          </a:xfrm>
          <a:prstGeom prst="rect">
            <a:avLst/>
          </a:prstGeom>
        </p:spPr>
        <p:txBody>
          <a:bodyPr spcFirstLastPara="1" wrap="square" lIns="91425" tIns="91425" rIns="91425" bIns="91425" anchor="ctr" anchorCtr="0">
            <a:normAutofit/>
          </a:bodyPr>
          <a:lstStyle/>
          <a:p>
            <a:pPr marL="457200" marR="25400" lvl="0" indent="0" algn="ctr" rtl="0">
              <a:lnSpc>
                <a:spcPct val="156250"/>
              </a:lnSpc>
              <a:spcBef>
                <a:spcPts val="1500"/>
              </a:spcBef>
              <a:spcAft>
                <a:spcPts val="0"/>
              </a:spcAft>
              <a:buNone/>
            </a:pPr>
            <a:r>
              <a:rPr lang="en" sz="2400">
                <a:highlight>
                  <a:srgbClr val="FFFFFF"/>
                </a:highlight>
              </a:rPr>
              <a:t>¬ (P ∧ Q) = (¬P) ∨ (¬Q)</a:t>
            </a:r>
            <a:endParaRPr sz="2400">
              <a:highlight>
                <a:srgbClr val="FFFFFF"/>
              </a:highlight>
            </a:endParaRPr>
          </a:p>
          <a:p>
            <a:pPr marL="457200" marR="25400" lvl="0" indent="0" algn="ctr" rtl="0">
              <a:lnSpc>
                <a:spcPct val="156250"/>
              </a:lnSpc>
              <a:spcBef>
                <a:spcPts val="1500"/>
              </a:spcBef>
              <a:spcAft>
                <a:spcPts val="0"/>
              </a:spcAft>
              <a:buNone/>
            </a:pPr>
            <a:r>
              <a:rPr lang="en" sz="2400">
                <a:highlight>
                  <a:srgbClr val="FFFFFF"/>
                </a:highlight>
              </a:rPr>
              <a:t>¬ (P ∨ Q) = (¬ P) ∧ (¬Q).</a:t>
            </a:r>
            <a:endParaRPr sz="2400">
              <a:highlight>
                <a:srgbClr val="FFFFFF"/>
              </a:highlight>
            </a:endParaRPr>
          </a:p>
          <a:p>
            <a:pPr marL="0" lvl="0" indent="0" algn="ctr" rtl="0">
              <a:spcBef>
                <a:spcPts val="1200"/>
              </a:spcBef>
              <a:spcAft>
                <a:spcPts val="1200"/>
              </a:spcAft>
              <a:buNone/>
            </a:pPr>
            <a:endParaRPr sz="240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37"/>
          <p:cNvSpPr txBox="1">
            <a:spLocks noGrp="1"/>
          </p:cNvSpPr>
          <p:nvPr>
            <p:ph type="title"/>
          </p:nvPr>
        </p:nvSpPr>
        <p:spPr>
          <a:xfrm>
            <a:off x="311700" y="-12175"/>
            <a:ext cx="8520600" cy="521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SzPct val="36131"/>
              <a:buNone/>
            </a:pPr>
            <a:r>
              <a:rPr lang="en" sz="2740"/>
              <a:t>Propositional Logic</a:t>
            </a:r>
            <a:endParaRPr sz="2740"/>
          </a:p>
        </p:txBody>
      </p:sp>
      <p:sp>
        <p:nvSpPr>
          <p:cNvPr id="215" name="Google Shape;215;p37"/>
          <p:cNvSpPr txBox="1">
            <a:spLocks noGrp="1"/>
          </p:cNvSpPr>
          <p:nvPr>
            <p:ph type="body" idx="1"/>
          </p:nvPr>
        </p:nvSpPr>
        <p:spPr>
          <a:xfrm>
            <a:off x="311700" y="673550"/>
            <a:ext cx="8520600" cy="4388400"/>
          </a:xfrm>
          <a:prstGeom prst="rect">
            <a:avLst/>
          </a:prstGeom>
        </p:spPr>
        <p:txBody>
          <a:bodyPr spcFirstLastPara="1" wrap="square" lIns="91425" tIns="91425" rIns="91425" bIns="91425" anchor="t" anchorCtr="0">
            <a:noAutofit/>
          </a:bodyPr>
          <a:lstStyle/>
          <a:p>
            <a:pPr marL="457200" marR="25400" lvl="0" indent="-323850" algn="l" rtl="0">
              <a:lnSpc>
                <a:spcPct val="156250"/>
              </a:lnSpc>
              <a:spcBef>
                <a:spcPts val="1500"/>
              </a:spcBef>
              <a:spcAft>
                <a:spcPts val="0"/>
              </a:spcAft>
              <a:buSzPts val="1500"/>
              <a:buChar char="●"/>
            </a:pPr>
            <a:r>
              <a:rPr lang="en" sz="1500">
                <a:highlight>
                  <a:srgbClr val="FFFFFF"/>
                </a:highlight>
              </a:rPr>
              <a:t> It is good start at describing the general principles of logical reasoning but does not give the means to express a general principle</a:t>
            </a:r>
            <a:endParaRPr sz="1500">
              <a:highlight>
                <a:srgbClr val="FFFFFF"/>
              </a:highlight>
            </a:endParaRPr>
          </a:p>
          <a:p>
            <a:pPr marL="457200" marR="25400" lvl="0" indent="-323850" algn="l" rtl="0">
              <a:lnSpc>
                <a:spcPct val="156250"/>
              </a:lnSpc>
              <a:spcBef>
                <a:spcPts val="0"/>
              </a:spcBef>
              <a:spcAft>
                <a:spcPts val="0"/>
              </a:spcAft>
              <a:buSzPts val="1500"/>
              <a:buChar char="●"/>
            </a:pPr>
            <a:r>
              <a:rPr lang="en" sz="1500" b="1">
                <a:highlight>
                  <a:srgbClr val="FFFFFF"/>
                </a:highlight>
              </a:rPr>
              <a:t>Limitations of Propositional Logic</a:t>
            </a:r>
            <a:endParaRPr sz="1500" b="1">
              <a:highlight>
                <a:srgbClr val="FFFFFF"/>
              </a:highlight>
            </a:endParaRPr>
          </a:p>
          <a:p>
            <a:pPr marL="457200" marR="25400" lvl="0" indent="-323850" algn="l" rtl="0">
              <a:lnSpc>
                <a:spcPct val="156250"/>
              </a:lnSpc>
              <a:spcBef>
                <a:spcPts val="0"/>
              </a:spcBef>
              <a:spcAft>
                <a:spcPts val="0"/>
              </a:spcAft>
              <a:buClr>
                <a:srgbClr val="000000"/>
              </a:buClr>
              <a:buSzPts val="1500"/>
              <a:buFont typeface="Times New Roman"/>
              <a:buChar char="○"/>
            </a:pPr>
            <a:r>
              <a:rPr lang="en" sz="1500">
                <a:highlight>
                  <a:srgbClr val="FFFFFF"/>
                </a:highlight>
              </a:rPr>
              <a:t>We cannot represent relations like ALL, some, or none with propositional logic. Example:</a:t>
            </a:r>
            <a:endParaRPr sz="1500">
              <a:highlight>
                <a:srgbClr val="FFFFFF"/>
              </a:highlight>
            </a:endParaRPr>
          </a:p>
          <a:p>
            <a:pPr marL="914400" marR="50800" lvl="1" indent="-323850" algn="l" rtl="0">
              <a:lnSpc>
                <a:spcPct val="156250"/>
              </a:lnSpc>
              <a:spcBef>
                <a:spcPts val="0"/>
              </a:spcBef>
              <a:spcAft>
                <a:spcPts val="0"/>
              </a:spcAft>
              <a:buSzPts val="1500"/>
              <a:buFont typeface="Times New Roman"/>
              <a:buAutoNum type="alphaLcPeriod"/>
            </a:pPr>
            <a:r>
              <a:rPr lang="en" sz="1500" b="1">
                <a:highlight>
                  <a:srgbClr val="FFFFFF"/>
                </a:highlight>
              </a:rPr>
              <a:t>All the kids are cute.</a:t>
            </a:r>
            <a:endParaRPr sz="1500" b="1">
              <a:highlight>
                <a:srgbClr val="FFFFFF"/>
              </a:highlight>
            </a:endParaRPr>
          </a:p>
          <a:p>
            <a:pPr marL="914400" marR="50800" lvl="1" indent="-323850" algn="l" rtl="0">
              <a:lnSpc>
                <a:spcPct val="156250"/>
              </a:lnSpc>
              <a:spcBef>
                <a:spcPts val="0"/>
              </a:spcBef>
              <a:spcAft>
                <a:spcPts val="0"/>
              </a:spcAft>
              <a:buSzPts val="1500"/>
              <a:buFont typeface="Roboto"/>
              <a:buAutoNum type="alphaLcPeriod"/>
            </a:pPr>
            <a:r>
              <a:rPr lang="en" sz="1500" b="1">
                <a:highlight>
                  <a:srgbClr val="FFFFFF"/>
                </a:highlight>
              </a:rPr>
              <a:t>Axis bank stock goes up on some mondays and goes down on all fridays</a:t>
            </a:r>
            <a:endParaRPr sz="1500" b="1">
              <a:highlight>
                <a:srgbClr val="FFFFFF"/>
              </a:highlight>
            </a:endParaRPr>
          </a:p>
          <a:p>
            <a:pPr marL="457200" marR="25400" lvl="0" indent="-323850" algn="l" rtl="0">
              <a:lnSpc>
                <a:spcPct val="156250"/>
              </a:lnSpc>
              <a:spcBef>
                <a:spcPts val="0"/>
              </a:spcBef>
              <a:spcAft>
                <a:spcPts val="0"/>
              </a:spcAft>
              <a:buClr>
                <a:srgbClr val="000000"/>
              </a:buClr>
              <a:buSzPts val="1500"/>
              <a:buFont typeface="Times New Roman"/>
              <a:buChar char="○"/>
            </a:pPr>
            <a:r>
              <a:rPr lang="en" sz="1500">
                <a:highlight>
                  <a:srgbClr val="FFFFFF"/>
                </a:highlight>
              </a:rPr>
              <a:t>Propositional logic has </a:t>
            </a:r>
            <a:r>
              <a:rPr lang="en" sz="1500" b="1">
                <a:highlight>
                  <a:srgbClr val="FFFFFF"/>
                </a:highlight>
              </a:rPr>
              <a:t>limited expressive power</a:t>
            </a:r>
            <a:r>
              <a:rPr lang="en" sz="1500">
                <a:highlight>
                  <a:srgbClr val="FFFFFF"/>
                </a:highlight>
              </a:rPr>
              <a:t>.</a:t>
            </a:r>
            <a:endParaRPr sz="1500">
              <a:highlight>
                <a:srgbClr val="FFFFFF"/>
              </a:highlight>
            </a:endParaRPr>
          </a:p>
          <a:p>
            <a:pPr marL="457200" marR="25400" lvl="0" indent="-323850" algn="l" rtl="0">
              <a:lnSpc>
                <a:spcPct val="156250"/>
              </a:lnSpc>
              <a:spcBef>
                <a:spcPts val="0"/>
              </a:spcBef>
              <a:spcAft>
                <a:spcPts val="0"/>
              </a:spcAft>
              <a:buClr>
                <a:srgbClr val="000000"/>
              </a:buClr>
              <a:buSzPts val="1500"/>
              <a:buFont typeface="Times New Roman"/>
              <a:buChar char="○"/>
            </a:pPr>
            <a:r>
              <a:rPr lang="en" sz="1500">
                <a:highlight>
                  <a:srgbClr val="FFFFFF"/>
                </a:highlight>
              </a:rPr>
              <a:t>In propositional logic, we cannot describe statements in terms of their </a:t>
            </a:r>
            <a:r>
              <a:rPr lang="en" sz="1500" b="1">
                <a:highlight>
                  <a:srgbClr val="FFFFFF"/>
                </a:highlight>
              </a:rPr>
              <a:t>properties or logical relationships.</a:t>
            </a:r>
            <a:endParaRPr sz="1500" b="1">
              <a:highlight>
                <a:srgbClr val="FFFFFF"/>
              </a:highlight>
            </a:endParaRPr>
          </a:p>
          <a:p>
            <a:pPr marL="457200" marR="25400" lvl="0" indent="-323850" algn="l" rtl="0">
              <a:lnSpc>
                <a:spcPct val="156250"/>
              </a:lnSpc>
              <a:spcBef>
                <a:spcPts val="0"/>
              </a:spcBef>
              <a:spcAft>
                <a:spcPts val="0"/>
              </a:spcAft>
              <a:buClr>
                <a:srgbClr val="333333"/>
              </a:buClr>
              <a:buSzPts val="1500"/>
              <a:buFont typeface="Roboto"/>
              <a:buChar char="○"/>
            </a:pPr>
            <a:r>
              <a:rPr lang="en" sz="1500">
                <a:highlight>
                  <a:srgbClr val="FFFFFF"/>
                </a:highlight>
              </a:rPr>
              <a:t>To make sense of inferences like these, we need a logical system that can deal with objects, their properties, and relations between them.</a:t>
            </a:r>
            <a:endParaRPr sz="1500">
              <a:highlight>
                <a:srgbClr val="FFFFFF"/>
              </a:highlight>
            </a:endParaRPr>
          </a:p>
          <a:p>
            <a:pPr marL="0" lvl="0" indent="0" algn="l" rtl="0">
              <a:spcBef>
                <a:spcPts val="0"/>
              </a:spcBef>
              <a:spcAft>
                <a:spcPts val="0"/>
              </a:spcAft>
              <a:buNone/>
            </a:pPr>
            <a:endParaRPr sz="1500">
              <a:highlight>
                <a:srgbClr val="FFFFFF"/>
              </a:highlight>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38"/>
          <p:cNvSpPr txBox="1">
            <a:spLocks noGrp="1"/>
          </p:cNvSpPr>
          <p:nvPr>
            <p:ph type="title"/>
          </p:nvPr>
        </p:nvSpPr>
        <p:spPr>
          <a:xfrm>
            <a:off x="311700" y="64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Predicate Logic</a:t>
            </a:r>
            <a:endParaRPr/>
          </a:p>
        </p:txBody>
      </p:sp>
      <p:sp>
        <p:nvSpPr>
          <p:cNvPr id="221" name="Google Shape;221;p38"/>
          <p:cNvSpPr txBox="1">
            <a:spLocks noGrp="1"/>
          </p:cNvSpPr>
          <p:nvPr>
            <p:ph type="body" idx="1"/>
          </p:nvPr>
        </p:nvSpPr>
        <p:spPr>
          <a:xfrm>
            <a:off x="311700" y="771425"/>
            <a:ext cx="8520600" cy="4260600"/>
          </a:xfrm>
          <a:prstGeom prst="rect">
            <a:avLst/>
          </a:prstGeom>
        </p:spPr>
        <p:txBody>
          <a:bodyPr spcFirstLastPara="1" wrap="square" lIns="91425" tIns="91425" rIns="91425" bIns="91425" anchor="t" anchorCtr="0">
            <a:normAutofit/>
          </a:bodyPr>
          <a:lstStyle/>
          <a:p>
            <a:pPr marL="457200" lvl="0" indent="-319405" algn="l" rtl="0">
              <a:spcBef>
                <a:spcPts val="0"/>
              </a:spcBef>
              <a:spcAft>
                <a:spcPts val="0"/>
              </a:spcAft>
              <a:buSzPts val="1430"/>
              <a:buChar char="●"/>
            </a:pPr>
            <a:r>
              <a:rPr lang="en" sz="1430"/>
              <a:t>Predicate logic overcomes the limitations of propositional logic</a:t>
            </a:r>
            <a:endParaRPr sz="1430"/>
          </a:p>
          <a:p>
            <a:pPr marL="457200" lvl="0" indent="-319405" algn="l" rtl="0">
              <a:spcBef>
                <a:spcPts val="1000"/>
              </a:spcBef>
              <a:spcAft>
                <a:spcPts val="0"/>
              </a:spcAft>
              <a:buSzPts val="1430"/>
              <a:buChar char="●"/>
            </a:pPr>
            <a:r>
              <a:rPr lang="en" sz="1430"/>
              <a:t>It is </a:t>
            </a:r>
            <a:r>
              <a:rPr lang="en" sz="1430" b="1"/>
              <a:t>More expressive </a:t>
            </a:r>
            <a:endParaRPr sz="1430" b="1"/>
          </a:p>
          <a:p>
            <a:pPr marL="457200" marR="0" lvl="0" indent="-319405" algn="l" rtl="0">
              <a:lnSpc>
                <a:spcPct val="115000"/>
              </a:lnSpc>
              <a:spcBef>
                <a:spcPts val="1000"/>
              </a:spcBef>
              <a:spcAft>
                <a:spcPts val="0"/>
              </a:spcAft>
              <a:buSzPts val="1430"/>
              <a:buChar char="●"/>
            </a:pPr>
            <a:r>
              <a:rPr lang="en" sz="1430"/>
              <a:t>More powerful as it uses </a:t>
            </a:r>
            <a:r>
              <a:rPr lang="en" sz="1430" b="1"/>
              <a:t>quantifiers </a:t>
            </a:r>
            <a:r>
              <a:rPr lang="en" sz="1430"/>
              <a:t>along with </a:t>
            </a:r>
            <a:r>
              <a:rPr lang="en" sz="1430" b="1"/>
              <a:t>connectives</a:t>
            </a:r>
            <a:endParaRPr sz="1430" b="1"/>
          </a:p>
          <a:p>
            <a:pPr marL="457200" marR="0" lvl="0" indent="-319405" algn="l" rtl="0">
              <a:lnSpc>
                <a:spcPct val="115000"/>
              </a:lnSpc>
              <a:spcBef>
                <a:spcPts val="1000"/>
              </a:spcBef>
              <a:spcAft>
                <a:spcPts val="0"/>
              </a:spcAft>
              <a:buSzPts val="1430"/>
              <a:buChar char="●"/>
            </a:pPr>
            <a:r>
              <a:rPr lang="en" sz="1430"/>
              <a:t>Also known as </a:t>
            </a:r>
            <a:r>
              <a:rPr lang="en" sz="1430" b="1"/>
              <a:t>first-order logic</a:t>
            </a:r>
            <a:r>
              <a:rPr lang="en" sz="1430"/>
              <a:t>, is a formal system for reasoning about statements involving quantifiers</a:t>
            </a:r>
            <a:endParaRPr sz="1430"/>
          </a:p>
          <a:p>
            <a:pPr marL="457200" marR="0" lvl="0" indent="-319405" algn="l" rtl="0">
              <a:lnSpc>
                <a:spcPct val="115000"/>
              </a:lnSpc>
              <a:spcBef>
                <a:spcPts val="1000"/>
              </a:spcBef>
              <a:spcAft>
                <a:spcPts val="0"/>
              </a:spcAft>
              <a:buSzPts val="1430"/>
              <a:buChar char="●"/>
            </a:pPr>
            <a:r>
              <a:rPr lang="en" sz="1430"/>
              <a:t>In predicate logic, we use </a:t>
            </a:r>
            <a:r>
              <a:rPr lang="en" sz="1430" b="1"/>
              <a:t>variables</a:t>
            </a:r>
            <a:r>
              <a:rPr lang="en" sz="1430"/>
              <a:t> to represent </a:t>
            </a:r>
            <a:r>
              <a:rPr lang="en" sz="1430" i="1"/>
              <a:t>objects or values</a:t>
            </a:r>
            <a:r>
              <a:rPr lang="en" sz="1430"/>
              <a:t>, and </a:t>
            </a:r>
            <a:r>
              <a:rPr lang="en" sz="1430" b="1"/>
              <a:t>predicates </a:t>
            </a:r>
            <a:r>
              <a:rPr lang="en" sz="1430"/>
              <a:t>to express relationships or properties of those objects. </a:t>
            </a:r>
            <a:endParaRPr sz="1430"/>
          </a:p>
          <a:p>
            <a:pPr marL="457200" marR="0" lvl="0" indent="-319405" algn="l" rtl="0">
              <a:lnSpc>
                <a:spcPct val="115000"/>
              </a:lnSpc>
              <a:spcBef>
                <a:spcPts val="1000"/>
              </a:spcBef>
              <a:spcAft>
                <a:spcPts val="0"/>
              </a:spcAft>
              <a:buSzPts val="1430"/>
              <a:buChar char="●"/>
            </a:pPr>
            <a:r>
              <a:rPr lang="en" sz="1430"/>
              <a:t>For example:</a:t>
            </a:r>
            <a:endParaRPr sz="1430"/>
          </a:p>
          <a:p>
            <a:pPr marL="914400" marR="0" lvl="1" indent="-297815" algn="l" rtl="0">
              <a:lnSpc>
                <a:spcPct val="115000"/>
              </a:lnSpc>
              <a:spcBef>
                <a:spcPts val="1000"/>
              </a:spcBef>
              <a:spcAft>
                <a:spcPts val="0"/>
              </a:spcAft>
              <a:buSzPts val="1090"/>
              <a:buChar char="○"/>
            </a:pPr>
            <a:r>
              <a:rPr lang="en" sz="1430"/>
              <a:t>“The cat is sleeping in the sun.” The clause sleeping in the sun is the </a:t>
            </a:r>
            <a:r>
              <a:rPr lang="en" sz="1430" b="1"/>
              <a:t>predicate</a:t>
            </a:r>
            <a:r>
              <a:rPr lang="en" sz="1430"/>
              <a:t> and cat is an</a:t>
            </a:r>
            <a:r>
              <a:rPr lang="en" sz="1430" b="1"/>
              <a:t> object</a:t>
            </a:r>
            <a:r>
              <a:rPr lang="en" sz="1430"/>
              <a:t> </a:t>
            </a:r>
            <a:endParaRPr sz="1430"/>
          </a:p>
          <a:p>
            <a:pPr marL="914400" lvl="1" indent="-297815" algn="l" rtl="0">
              <a:spcBef>
                <a:spcPts val="1000"/>
              </a:spcBef>
              <a:spcAft>
                <a:spcPts val="1000"/>
              </a:spcAft>
              <a:buSzPts val="1090"/>
              <a:buChar char="○"/>
            </a:pPr>
            <a:r>
              <a:rPr lang="en" sz="1430"/>
              <a:t>“Dog is a mammal who has fur”: The predicate </a:t>
            </a:r>
            <a:r>
              <a:rPr lang="en" sz="1430" b="1"/>
              <a:t>"is a mammal"</a:t>
            </a:r>
            <a:r>
              <a:rPr lang="en" sz="1430"/>
              <a:t> to describe an object dog, and "has fur" to describe a property of that object.</a:t>
            </a:r>
            <a:endParaRPr sz="143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39"/>
          <p:cNvSpPr txBox="1">
            <a:spLocks noGrp="1"/>
          </p:cNvSpPr>
          <p:nvPr>
            <p:ph type="title"/>
          </p:nvPr>
        </p:nvSpPr>
        <p:spPr>
          <a:xfrm>
            <a:off x="311700" y="64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Predicate Logic</a:t>
            </a:r>
            <a:endParaRPr/>
          </a:p>
        </p:txBody>
      </p:sp>
      <p:sp>
        <p:nvSpPr>
          <p:cNvPr id="227" name="Google Shape;227;p39"/>
          <p:cNvSpPr txBox="1">
            <a:spLocks noGrp="1"/>
          </p:cNvSpPr>
          <p:nvPr>
            <p:ph type="body" idx="1"/>
          </p:nvPr>
        </p:nvSpPr>
        <p:spPr>
          <a:xfrm>
            <a:off x="311700" y="771425"/>
            <a:ext cx="8520600" cy="4260600"/>
          </a:xfrm>
          <a:prstGeom prst="rect">
            <a:avLst/>
          </a:prstGeom>
        </p:spPr>
        <p:txBody>
          <a:bodyPr spcFirstLastPara="1" wrap="square" lIns="91425" tIns="91425" rIns="91425" bIns="91425" anchor="t" anchorCtr="0">
            <a:normAutofit/>
          </a:bodyPr>
          <a:lstStyle/>
          <a:p>
            <a:pPr marL="457200" lvl="0" indent="-319405" algn="l" rtl="0">
              <a:spcBef>
                <a:spcPts val="0"/>
              </a:spcBef>
              <a:spcAft>
                <a:spcPts val="0"/>
              </a:spcAft>
              <a:buSzPts val="1430"/>
              <a:buChar char="●"/>
            </a:pPr>
            <a:r>
              <a:rPr lang="en" sz="1430"/>
              <a:t>Predicate logic overcomes the limitations of propositional logic</a:t>
            </a:r>
            <a:endParaRPr sz="1430"/>
          </a:p>
          <a:p>
            <a:pPr marL="457200" lvl="0" indent="-319405" algn="l" rtl="0">
              <a:spcBef>
                <a:spcPts val="1000"/>
              </a:spcBef>
              <a:spcAft>
                <a:spcPts val="0"/>
              </a:spcAft>
              <a:buSzPts val="1430"/>
              <a:buChar char="●"/>
            </a:pPr>
            <a:r>
              <a:rPr lang="en" sz="1430"/>
              <a:t>It is </a:t>
            </a:r>
            <a:r>
              <a:rPr lang="en" sz="1430" b="1"/>
              <a:t>More expressive </a:t>
            </a:r>
            <a:endParaRPr sz="1430" b="1"/>
          </a:p>
          <a:p>
            <a:pPr marL="457200" marR="0" lvl="0" indent="-319405" algn="l" rtl="0">
              <a:lnSpc>
                <a:spcPct val="115000"/>
              </a:lnSpc>
              <a:spcBef>
                <a:spcPts val="1000"/>
              </a:spcBef>
              <a:spcAft>
                <a:spcPts val="0"/>
              </a:spcAft>
              <a:buSzPts val="1430"/>
              <a:buChar char="●"/>
            </a:pPr>
            <a:r>
              <a:rPr lang="en" sz="1430"/>
              <a:t>More powerful as it uses </a:t>
            </a:r>
            <a:r>
              <a:rPr lang="en" sz="1430" b="1"/>
              <a:t>quantifiers </a:t>
            </a:r>
            <a:r>
              <a:rPr lang="en" sz="1430"/>
              <a:t>along with </a:t>
            </a:r>
            <a:r>
              <a:rPr lang="en" sz="1430" b="1"/>
              <a:t>connectives</a:t>
            </a:r>
            <a:endParaRPr sz="1430" b="1"/>
          </a:p>
          <a:p>
            <a:pPr marL="457200" marR="0" lvl="0" indent="-319405" algn="l" rtl="0">
              <a:lnSpc>
                <a:spcPct val="115000"/>
              </a:lnSpc>
              <a:spcBef>
                <a:spcPts val="1000"/>
              </a:spcBef>
              <a:spcAft>
                <a:spcPts val="0"/>
              </a:spcAft>
              <a:buSzPts val="1430"/>
              <a:buChar char="●"/>
            </a:pPr>
            <a:r>
              <a:rPr lang="en" sz="1430"/>
              <a:t>Also known as </a:t>
            </a:r>
            <a:r>
              <a:rPr lang="en" sz="1430" b="1"/>
              <a:t>first-order logic</a:t>
            </a:r>
            <a:r>
              <a:rPr lang="en" sz="1430"/>
              <a:t>, is a formal system for reasoning about statements involving quantifiers</a:t>
            </a:r>
            <a:endParaRPr sz="1430"/>
          </a:p>
          <a:p>
            <a:pPr marL="457200" marR="0" lvl="0" indent="-319405" algn="l" rtl="0">
              <a:lnSpc>
                <a:spcPct val="115000"/>
              </a:lnSpc>
              <a:spcBef>
                <a:spcPts val="1000"/>
              </a:spcBef>
              <a:spcAft>
                <a:spcPts val="0"/>
              </a:spcAft>
              <a:buSzPts val="1430"/>
              <a:buChar char="●"/>
            </a:pPr>
            <a:r>
              <a:rPr lang="en" sz="1430"/>
              <a:t>In predicate logic, we use </a:t>
            </a:r>
            <a:r>
              <a:rPr lang="en" sz="1430" b="1"/>
              <a:t>variables</a:t>
            </a:r>
            <a:r>
              <a:rPr lang="en" sz="1430"/>
              <a:t> to represent </a:t>
            </a:r>
            <a:r>
              <a:rPr lang="en" sz="1430" i="1"/>
              <a:t>objects or values</a:t>
            </a:r>
            <a:r>
              <a:rPr lang="en" sz="1430"/>
              <a:t>, and </a:t>
            </a:r>
            <a:r>
              <a:rPr lang="en" sz="1430" b="1"/>
              <a:t>predicates </a:t>
            </a:r>
            <a:r>
              <a:rPr lang="en" sz="1430"/>
              <a:t>to express relationships or properties of those objects. </a:t>
            </a:r>
            <a:endParaRPr sz="1430"/>
          </a:p>
          <a:p>
            <a:pPr marL="457200" marR="0" lvl="0" indent="-319405" algn="l" rtl="0">
              <a:lnSpc>
                <a:spcPct val="115000"/>
              </a:lnSpc>
              <a:spcBef>
                <a:spcPts val="1000"/>
              </a:spcBef>
              <a:spcAft>
                <a:spcPts val="0"/>
              </a:spcAft>
              <a:buSzPts val="1430"/>
              <a:buChar char="●"/>
            </a:pPr>
            <a:r>
              <a:rPr lang="en" sz="1430"/>
              <a:t>For example:</a:t>
            </a:r>
            <a:endParaRPr sz="1430"/>
          </a:p>
          <a:p>
            <a:pPr marL="914400" marR="0" lvl="1" indent="-297815" algn="l" rtl="0">
              <a:lnSpc>
                <a:spcPct val="115000"/>
              </a:lnSpc>
              <a:spcBef>
                <a:spcPts val="1000"/>
              </a:spcBef>
              <a:spcAft>
                <a:spcPts val="0"/>
              </a:spcAft>
              <a:buSzPts val="1090"/>
              <a:buChar char="○"/>
            </a:pPr>
            <a:r>
              <a:rPr lang="en" sz="1430"/>
              <a:t>“The cat is sleeping in the sun.” The clause sleeping in the sun is the </a:t>
            </a:r>
            <a:r>
              <a:rPr lang="en" sz="1430" b="1"/>
              <a:t>predicate</a:t>
            </a:r>
            <a:r>
              <a:rPr lang="en" sz="1430"/>
              <a:t> and cat is an</a:t>
            </a:r>
            <a:r>
              <a:rPr lang="en" sz="1430" b="1"/>
              <a:t> object</a:t>
            </a:r>
            <a:r>
              <a:rPr lang="en" sz="1430"/>
              <a:t> </a:t>
            </a:r>
            <a:endParaRPr sz="1430"/>
          </a:p>
          <a:p>
            <a:pPr marL="914400" lvl="1" indent="-297815" algn="l" rtl="0">
              <a:spcBef>
                <a:spcPts val="1000"/>
              </a:spcBef>
              <a:spcAft>
                <a:spcPts val="0"/>
              </a:spcAft>
              <a:buSzPts val="1090"/>
              <a:buChar char="○"/>
            </a:pPr>
            <a:r>
              <a:rPr lang="en" sz="1430"/>
              <a:t>“Dog is a mammal who has fur”: The predicate </a:t>
            </a:r>
            <a:r>
              <a:rPr lang="en" sz="1430" b="1"/>
              <a:t>"is a mammal"</a:t>
            </a:r>
            <a:r>
              <a:rPr lang="en" sz="1430"/>
              <a:t> to describe an object dog, and "has fur" to describe a property of that object.</a:t>
            </a:r>
            <a:endParaRPr sz="1430"/>
          </a:p>
          <a:p>
            <a:pPr marL="457200" lvl="0" indent="-319405" algn="l" rtl="0">
              <a:spcBef>
                <a:spcPts val="1000"/>
              </a:spcBef>
              <a:spcAft>
                <a:spcPts val="1000"/>
              </a:spcAft>
              <a:buSzPts val="1430"/>
              <a:buChar char="●"/>
            </a:pPr>
            <a:r>
              <a:rPr lang="en" sz="1430"/>
              <a:t>“x + 2 = y” is a predicate and “2+2 = 4” is a proposition</a:t>
            </a:r>
            <a:endParaRPr sz="143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40"/>
          <p:cNvSpPr txBox="1">
            <a:spLocks noGrp="1"/>
          </p:cNvSpPr>
          <p:nvPr>
            <p:ph type="title"/>
          </p:nvPr>
        </p:nvSpPr>
        <p:spPr>
          <a:xfrm>
            <a:off x="311700" y="135175"/>
            <a:ext cx="8520600" cy="568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SzPct val="34859"/>
              <a:buNone/>
            </a:pPr>
            <a:r>
              <a:rPr lang="en" sz="2840"/>
              <a:t>First Order Predicate Logic</a:t>
            </a:r>
            <a:endParaRPr sz="2840"/>
          </a:p>
        </p:txBody>
      </p:sp>
      <p:sp>
        <p:nvSpPr>
          <p:cNvPr id="233" name="Google Shape;233;p40"/>
          <p:cNvSpPr txBox="1">
            <a:spLocks noGrp="1"/>
          </p:cNvSpPr>
          <p:nvPr>
            <p:ph type="body" idx="1"/>
          </p:nvPr>
        </p:nvSpPr>
        <p:spPr>
          <a:xfrm>
            <a:off x="311700" y="842575"/>
            <a:ext cx="8520600" cy="4065600"/>
          </a:xfrm>
          <a:prstGeom prst="rect">
            <a:avLst/>
          </a:prstGeom>
        </p:spPr>
        <p:txBody>
          <a:bodyPr spcFirstLastPara="1" wrap="square" lIns="91425" tIns="91425" rIns="91425" bIns="91425" anchor="t" anchorCtr="0">
            <a:normAutofit/>
          </a:bodyPr>
          <a:lstStyle/>
          <a:p>
            <a:pPr marL="0" lvl="0" indent="0" algn="just" rtl="0">
              <a:lnSpc>
                <a:spcPct val="100000"/>
              </a:lnSpc>
              <a:spcBef>
                <a:spcPts val="0"/>
              </a:spcBef>
              <a:spcAft>
                <a:spcPts val="0"/>
              </a:spcAft>
              <a:buClr>
                <a:srgbClr val="000000"/>
              </a:buClr>
              <a:buFont typeface="Arial"/>
              <a:buNone/>
            </a:pPr>
            <a:r>
              <a:rPr lang="en" b="1"/>
              <a:t>Atomic sentences and Complex Sentences:</a:t>
            </a:r>
            <a:endParaRPr/>
          </a:p>
          <a:p>
            <a:pPr marL="457200" lvl="0" indent="-342900" algn="just" rtl="0">
              <a:lnSpc>
                <a:spcPct val="100000"/>
              </a:lnSpc>
              <a:spcBef>
                <a:spcPts val="0"/>
              </a:spcBef>
              <a:spcAft>
                <a:spcPts val="0"/>
              </a:spcAft>
              <a:buSzPts val="1800"/>
              <a:buChar char="●"/>
            </a:pPr>
            <a:r>
              <a:rPr lang="en"/>
              <a:t>Atomic sentences are the most basic sentences of first-order logic. </a:t>
            </a:r>
            <a:endParaRPr/>
          </a:p>
          <a:p>
            <a:pPr marL="457200" lvl="0" indent="-342900" algn="just" rtl="0">
              <a:lnSpc>
                <a:spcPct val="100000"/>
              </a:lnSpc>
              <a:spcBef>
                <a:spcPts val="0"/>
              </a:spcBef>
              <a:spcAft>
                <a:spcPts val="0"/>
              </a:spcAft>
              <a:buSzPts val="1800"/>
              <a:buChar char="●"/>
            </a:pPr>
            <a:r>
              <a:rPr lang="en"/>
              <a:t>These sentences are formed from a predicate symbol followed by a parenthesis with a sequence of terms.</a:t>
            </a:r>
            <a:endParaRPr/>
          </a:p>
          <a:p>
            <a:pPr marL="457200" lvl="0" indent="-342900" algn="just" rtl="0">
              <a:lnSpc>
                <a:spcPct val="100000"/>
              </a:lnSpc>
              <a:spcBef>
                <a:spcPts val="0"/>
              </a:spcBef>
              <a:spcAft>
                <a:spcPts val="0"/>
              </a:spcAft>
              <a:buSzPts val="1800"/>
              <a:buChar char="●"/>
            </a:pPr>
            <a:r>
              <a:rPr lang="en"/>
              <a:t>Complex sentences are formed from atomic sentences using </a:t>
            </a:r>
            <a:r>
              <a:rPr lang="en" b="1"/>
              <a:t>connectives</a:t>
            </a:r>
            <a:endParaRPr b="1"/>
          </a:p>
          <a:p>
            <a:pPr marL="457200" lvl="0" indent="-342900" algn="just" rtl="0">
              <a:lnSpc>
                <a:spcPct val="100000"/>
              </a:lnSpc>
              <a:spcBef>
                <a:spcPts val="0"/>
              </a:spcBef>
              <a:spcAft>
                <a:spcPts val="0"/>
              </a:spcAft>
              <a:buSzPts val="1800"/>
              <a:buChar char="●"/>
            </a:pPr>
            <a:r>
              <a:rPr lang="en"/>
              <a:t>We can represent atomic sentences as </a:t>
            </a:r>
            <a:r>
              <a:rPr lang="en" b="1"/>
              <a:t>Predicate (term1, term2, ......, term n)</a:t>
            </a:r>
            <a:r>
              <a:rPr lang="en"/>
              <a:t>.</a:t>
            </a:r>
            <a:endParaRPr/>
          </a:p>
          <a:p>
            <a:pPr marL="457200" lvl="0" indent="-342900" algn="just" rtl="0">
              <a:lnSpc>
                <a:spcPct val="100000"/>
              </a:lnSpc>
              <a:spcBef>
                <a:spcPts val="0"/>
              </a:spcBef>
              <a:spcAft>
                <a:spcPts val="0"/>
              </a:spcAft>
              <a:buSzPts val="1800"/>
              <a:buChar char="●"/>
            </a:pPr>
            <a:r>
              <a:rPr lang="en" b="1"/>
              <a:t>Example: </a:t>
            </a:r>
            <a:endParaRPr b="1"/>
          </a:p>
          <a:p>
            <a:pPr marL="914400" lvl="1" indent="-330200" algn="just" rtl="0">
              <a:lnSpc>
                <a:spcPct val="100000"/>
              </a:lnSpc>
              <a:spcBef>
                <a:spcPts val="0"/>
              </a:spcBef>
              <a:spcAft>
                <a:spcPts val="0"/>
              </a:spcAft>
              <a:buSzPts val="1600"/>
              <a:buChar char="○"/>
            </a:pPr>
            <a:r>
              <a:rPr lang="en" sz="1600"/>
              <a:t>Ravi and Ajay are brothers: =&gt; brothers(ravi, ajay).</a:t>
            </a:r>
            <a:endParaRPr sz="1600"/>
          </a:p>
          <a:p>
            <a:pPr marL="914400" lvl="1" indent="-330200" algn="just" rtl="0">
              <a:lnSpc>
                <a:spcPct val="100000"/>
              </a:lnSpc>
              <a:spcBef>
                <a:spcPts val="0"/>
              </a:spcBef>
              <a:spcAft>
                <a:spcPts val="0"/>
              </a:spcAft>
              <a:buSzPts val="1600"/>
              <a:buChar char="○"/>
            </a:pPr>
            <a:r>
              <a:rPr lang="en" sz="1600"/>
              <a:t>Chinky is a cat: =&gt; cat (chinky).</a:t>
            </a:r>
            <a:endParaRPr sz="1600"/>
          </a:p>
          <a:p>
            <a:pPr marL="914400" lvl="1" indent="-330200" algn="l" rtl="0">
              <a:lnSpc>
                <a:spcPct val="100000"/>
              </a:lnSpc>
              <a:spcBef>
                <a:spcPts val="0"/>
              </a:spcBef>
              <a:spcAft>
                <a:spcPts val="0"/>
              </a:spcAft>
              <a:buSzPts val="1600"/>
              <a:buChar char="○"/>
            </a:pPr>
            <a:r>
              <a:rPr lang="en" sz="1600"/>
              <a:t>alexa(intelligent).</a:t>
            </a:r>
            <a:endParaRPr sz="1600"/>
          </a:p>
          <a:p>
            <a:pPr marL="914400" lvl="1" indent="-330200" algn="l" rtl="0">
              <a:lnSpc>
                <a:spcPct val="100000"/>
              </a:lnSpc>
              <a:spcBef>
                <a:spcPts val="0"/>
              </a:spcBef>
              <a:spcAft>
                <a:spcPts val="0"/>
              </a:spcAft>
              <a:buSzPts val="1600"/>
              <a:buChar char="○"/>
            </a:pPr>
            <a:r>
              <a:rPr lang="en" sz="1600"/>
              <a:t>beautiful(dimple).</a:t>
            </a:r>
            <a:endParaRPr sz="1600"/>
          </a:p>
          <a:p>
            <a:pPr marL="914400" lvl="1" indent="-330200" algn="l" rtl="0">
              <a:lnSpc>
                <a:spcPct val="100000"/>
              </a:lnSpc>
              <a:spcBef>
                <a:spcPts val="0"/>
              </a:spcBef>
              <a:spcAft>
                <a:spcPts val="0"/>
              </a:spcAft>
              <a:buSzPts val="1600"/>
              <a:buChar char="○"/>
            </a:pPr>
            <a:r>
              <a:rPr lang="en" sz="1600"/>
              <a:t>rahul(smart) / </a:t>
            </a:r>
            <a:r>
              <a:rPr lang="en" sz="1600" b="1"/>
              <a:t>smart(rahul)</a:t>
            </a:r>
            <a:endParaRPr sz="1600" b="1"/>
          </a:p>
          <a:p>
            <a:pPr marL="914400" lvl="1" indent="-330200" algn="l" rtl="0">
              <a:lnSpc>
                <a:spcPct val="100000"/>
              </a:lnSpc>
              <a:spcBef>
                <a:spcPts val="0"/>
              </a:spcBef>
              <a:spcAft>
                <a:spcPts val="0"/>
              </a:spcAft>
              <a:buSzPts val="1600"/>
              <a:buChar char="○"/>
            </a:pPr>
            <a:r>
              <a:rPr lang="en" sz="1600"/>
              <a:t>owns(sheetal,rose).</a:t>
            </a:r>
            <a:endParaRPr sz="1600"/>
          </a:p>
          <a:p>
            <a:pPr marL="914400" lvl="1" indent="-330200" algn="l" rtl="0">
              <a:lnSpc>
                <a:spcPct val="100000"/>
              </a:lnSpc>
              <a:spcBef>
                <a:spcPts val="0"/>
              </a:spcBef>
              <a:spcAft>
                <a:spcPts val="0"/>
              </a:spcAft>
              <a:buSzPts val="1600"/>
              <a:buChar char="○"/>
            </a:pPr>
            <a:r>
              <a:rPr lang="en" sz="1600"/>
              <a:t>plays(amit,football).</a:t>
            </a:r>
            <a:endParaRPr sz="160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41"/>
          <p:cNvSpPr txBox="1">
            <a:spLocks noGrp="1"/>
          </p:cNvSpPr>
          <p:nvPr>
            <p:ph type="body" idx="1"/>
          </p:nvPr>
        </p:nvSpPr>
        <p:spPr>
          <a:xfrm>
            <a:off x="311700" y="309850"/>
            <a:ext cx="8520600" cy="4660200"/>
          </a:xfrm>
          <a:prstGeom prst="rect">
            <a:avLst/>
          </a:prstGeom>
        </p:spPr>
        <p:txBody>
          <a:bodyPr spcFirstLastPara="1" wrap="square" lIns="91425" tIns="91425" rIns="91425" bIns="91425" anchor="t" anchorCtr="0">
            <a:normAutofit fontScale="92500"/>
          </a:bodyPr>
          <a:lstStyle/>
          <a:p>
            <a:pPr marL="457200" lvl="0" indent="-361950" algn="just" rtl="0">
              <a:lnSpc>
                <a:spcPct val="100000"/>
              </a:lnSpc>
              <a:spcBef>
                <a:spcPts val="0"/>
              </a:spcBef>
              <a:spcAft>
                <a:spcPts val="0"/>
              </a:spcAft>
              <a:buSzPts val="2100"/>
              <a:buChar char="●"/>
            </a:pPr>
            <a:r>
              <a:rPr lang="en" sz="2100" b="1"/>
              <a:t>Example: </a:t>
            </a:r>
            <a:endParaRPr sz="2100" b="1"/>
          </a:p>
          <a:p>
            <a:pPr marL="914400" lvl="1" indent="-349250" algn="l" rtl="0">
              <a:lnSpc>
                <a:spcPct val="100000"/>
              </a:lnSpc>
              <a:spcBef>
                <a:spcPts val="1000"/>
              </a:spcBef>
              <a:spcAft>
                <a:spcPts val="0"/>
              </a:spcAft>
              <a:buSzPts val="1900"/>
              <a:buChar char="○"/>
            </a:pPr>
            <a:r>
              <a:rPr lang="en" sz="1900"/>
              <a:t>plays(amit,football).</a:t>
            </a:r>
            <a:endParaRPr sz="1900"/>
          </a:p>
          <a:p>
            <a:pPr marL="914400" lvl="1" indent="-349250" algn="l" rtl="0">
              <a:lnSpc>
                <a:spcPct val="100000"/>
              </a:lnSpc>
              <a:spcBef>
                <a:spcPts val="1000"/>
              </a:spcBef>
              <a:spcAft>
                <a:spcPts val="0"/>
              </a:spcAft>
              <a:buSzPts val="1900"/>
              <a:buChar char="○"/>
            </a:pPr>
            <a:r>
              <a:rPr lang="en" sz="1900"/>
              <a:t>play(amit, rakhi,football).</a:t>
            </a:r>
            <a:endParaRPr sz="1900"/>
          </a:p>
          <a:p>
            <a:pPr marL="914400" lvl="1" indent="-349250" algn="l" rtl="0">
              <a:lnSpc>
                <a:spcPct val="100000"/>
              </a:lnSpc>
              <a:spcBef>
                <a:spcPts val="1000"/>
              </a:spcBef>
              <a:spcAft>
                <a:spcPts val="0"/>
              </a:spcAft>
              <a:buSzPts val="1900"/>
              <a:buChar char="○"/>
            </a:pPr>
            <a:r>
              <a:rPr lang="en" sz="1900"/>
              <a:t>play(amit, rekha, football).</a:t>
            </a:r>
            <a:endParaRPr sz="1900"/>
          </a:p>
          <a:p>
            <a:pPr marL="914400" lvl="1" indent="-349250" algn="l" rtl="0">
              <a:lnSpc>
                <a:spcPct val="100000"/>
              </a:lnSpc>
              <a:spcBef>
                <a:spcPts val="1000"/>
              </a:spcBef>
              <a:spcAft>
                <a:spcPts val="0"/>
              </a:spcAft>
              <a:buSzPts val="1900"/>
              <a:buChar char="○"/>
            </a:pPr>
            <a:r>
              <a:rPr lang="en" sz="1900"/>
              <a:t>play(amit, nitin, football).</a:t>
            </a:r>
            <a:endParaRPr sz="1900"/>
          </a:p>
          <a:p>
            <a:pPr marL="457200" lvl="0" indent="-361950" algn="l" rtl="0">
              <a:lnSpc>
                <a:spcPct val="100000"/>
              </a:lnSpc>
              <a:spcBef>
                <a:spcPts val="1000"/>
              </a:spcBef>
              <a:spcAft>
                <a:spcPts val="0"/>
              </a:spcAft>
              <a:buSzPts val="2100"/>
              <a:buChar char="●"/>
            </a:pPr>
            <a:r>
              <a:rPr lang="en" sz="2100" b="1"/>
              <a:t>Using </a:t>
            </a:r>
            <a:r>
              <a:rPr lang="en" sz="2100" b="1" i="1"/>
              <a:t>variables</a:t>
            </a:r>
            <a:r>
              <a:rPr lang="en" sz="2100" b="1"/>
              <a:t>:</a:t>
            </a:r>
            <a:endParaRPr sz="2100" b="1"/>
          </a:p>
          <a:p>
            <a:pPr marL="914400" marR="0" lvl="1" indent="-349250" algn="l" rtl="0">
              <a:lnSpc>
                <a:spcPct val="100000"/>
              </a:lnSpc>
              <a:spcBef>
                <a:spcPts val="1000"/>
              </a:spcBef>
              <a:spcAft>
                <a:spcPts val="0"/>
              </a:spcAft>
              <a:buSzPts val="1900"/>
              <a:buChar char="○"/>
            </a:pPr>
            <a:r>
              <a:rPr lang="en" sz="1900"/>
              <a:t>plays(amit,X,football).</a:t>
            </a:r>
            <a:endParaRPr sz="1900"/>
          </a:p>
          <a:p>
            <a:pPr marL="1371600" marR="0" lvl="2" indent="-349250" algn="l" rtl="0">
              <a:lnSpc>
                <a:spcPct val="100000"/>
              </a:lnSpc>
              <a:spcBef>
                <a:spcPts val="1000"/>
              </a:spcBef>
              <a:spcAft>
                <a:spcPts val="0"/>
              </a:spcAft>
              <a:buSzPts val="1900"/>
              <a:buChar char="■"/>
            </a:pPr>
            <a:r>
              <a:rPr lang="en" sz="1900"/>
              <a:t>Rakhi;</a:t>
            </a:r>
            <a:endParaRPr sz="1900"/>
          </a:p>
          <a:p>
            <a:pPr marL="1371600" marR="0" lvl="2" indent="-349250" algn="l" rtl="0">
              <a:lnSpc>
                <a:spcPct val="100000"/>
              </a:lnSpc>
              <a:spcBef>
                <a:spcPts val="1000"/>
              </a:spcBef>
              <a:spcAft>
                <a:spcPts val="0"/>
              </a:spcAft>
              <a:buSzPts val="1900"/>
              <a:buChar char="■"/>
            </a:pPr>
            <a:r>
              <a:rPr lang="en" sz="1900"/>
              <a:t>Rekha;</a:t>
            </a:r>
            <a:endParaRPr sz="1900"/>
          </a:p>
          <a:p>
            <a:pPr marL="1371600" lvl="2" indent="-349250" algn="l" rtl="0">
              <a:lnSpc>
                <a:spcPct val="100000"/>
              </a:lnSpc>
              <a:spcBef>
                <a:spcPts val="1000"/>
              </a:spcBef>
              <a:spcAft>
                <a:spcPts val="0"/>
              </a:spcAft>
              <a:buSzPts val="1900"/>
              <a:buChar char="■"/>
            </a:pPr>
            <a:r>
              <a:rPr lang="en" sz="1900"/>
              <a:t>nitin;</a:t>
            </a:r>
            <a:endParaRPr sz="1900"/>
          </a:p>
          <a:p>
            <a:pPr marL="457200" lvl="0" indent="-361950" algn="l" rtl="0">
              <a:lnSpc>
                <a:spcPct val="100000"/>
              </a:lnSpc>
              <a:spcBef>
                <a:spcPts val="1000"/>
              </a:spcBef>
              <a:spcAft>
                <a:spcPts val="0"/>
              </a:spcAft>
              <a:buSzPts val="2100"/>
              <a:buChar char="●"/>
            </a:pPr>
            <a:r>
              <a:rPr lang="en" sz="2100" b="1"/>
              <a:t>Using </a:t>
            </a:r>
            <a:r>
              <a:rPr lang="en" sz="2100" b="1" i="1"/>
              <a:t>Connectives</a:t>
            </a:r>
            <a:endParaRPr sz="2100" b="1" i="1"/>
          </a:p>
          <a:p>
            <a:pPr marL="914400" lvl="1" indent="-330200" algn="l" rtl="0">
              <a:lnSpc>
                <a:spcPct val="100000"/>
              </a:lnSpc>
              <a:spcBef>
                <a:spcPts val="1000"/>
              </a:spcBef>
              <a:spcAft>
                <a:spcPts val="1000"/>
              </a:spcAft>
              <a:buSzPts val="1600"/>
              <a:buChar char="○"/>
            </a:pPr>
            <a:r>
              <a:rPr lang="en" sz="1900"/>
              <a:t>likes(shikha,mango) </a:t>
            </a:r>
            <a:r>
              <a:rPr lang="en" sz="2300"/>
              <a:t>∧ </a:t>
            </a:r>
            <a:r>
              <a:rPr lang="en" sz="1900"/>
              <a:t>likes(amit,mango).</a:t>
            </a:r>
            <a:endParaRPr sz="170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Google Shape;243;p42"/>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244" name="Google Shape;244;p42"/>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sp>
        <p:nvSpPr>
          <p:cNvPr id="245" name="Google Shape;245;p42"/>
          <p:cNvSpPr/>
          <p:nvPr/>
        </p:nvSpPr>
        <p:spPr>
          <a:xfrm>
            <a:off x="2690712" y="-1554"/>
            <a:ext cx="3762600" cy="369300"/>
          </a:xfrm>
          <a:prstGeom prst="rect">
            <a:avLst/>
          </a:prstGeom>
          <a:noFill/>
          <a:ln>
            <a:noFill/>
          </a:ln>
        </p:spPr>
        <p:txBody>
          <a:bodyPr spcFirstLastPara="1" wrap="square" lIns="91425" tIns="45700" rIns="91425" bIns="45700" anchor="t" anchorCtr="0">
            <a:noAutofit/>
          </a:bodyPr>
          <a:lstStyle/>
          <a:p>
            <a:pPr marL="0" marR="0" lvl="0" indent="0" algn="just" rtl="0">
              <a:spcBef>
                <a:spcPts val="0"/>
              </a:spcBef>
              <a:spcAft>
                <a:spcPts val="0"/>
              </a:spcAft>
              <a:buNone/>
            </a:pPr>
            <a:r>
              <a:rPr lang="en" sz="1800" b="0" i="0" u="none" strike="noStrike" cap="none">
                <a:solidFill>
                  <a:srgbClr val="610B4B"/>
                </a:solidFill>
                <a:latin typeface="Arial"/>
                <a:ea typeface="Arial"/>
                <a:cs typeface="Arial"/>
                <a:sym typeface="Arial"/>
              </a:rPr>
              <a:t>Basic Elements of First-order logic:</a:t>
            </a:r>
            <a:endParaRPr sz="1800" b="0" i="0" u="none" strike="noStrike" cap="none">
              <a:solidFill>
                <a:srgbClr val="610B4B"/>
              </a:solidFill>
              <a:latin typeface="Arial"/>
              <a:ea typeface="Arial"/>
              <a:cs typeface="Arial"/>
              <a:sym typeface="Arial"/>
            </a:endParaRPr>
          </a:p>
        </p:txBody>
      </p:sp>
      <p:pic>
        <p:nvPicPr>
          <p:cNvPr id="246" name="Google Shape;246;p42"/>
          <p:cNvPicPr preferRelativeResize="0"/>
          <p:nvPr/>
        </p:nvPicPr>
        <p:blipFill rotWithShape="1">
          <a:blip r:embed="rId3">
            <a:alphaModFix/>
          </a:blip>
          <a:srcRect/>
          <a:stretch/>
        </p:blipFill>
        <p:spPr>
          <a:xfrm>
            <a:off x="271275" y="428550"/>
            <a:ext cx="8601450" cy="4541425"/>
          </a:xfrm>
          <a:prstGeom prst="rect">
            <a:avLst/>
          </a:prstGeom>
          <a:noFill/>
          <a:ln w="38100" cap="sq" cmpd="sng">
            <a:solidFill>
              <a:srgbClr val="000000"/>
            </a:solidFill>
            <a:prstDash val="solid"/>
            <a:miter lim="800000"/>
            <a:headEnd type="none" w="sm" len="sm"/>
            <a:tailEnd type="none" w="sm" len="sm"/>
          </a:ln>
          <a:effectLst>
            <a:outerShdw blurRad="50800" dist="38100" dir="2700000" algn="tl" rotWithShape="0">
              <a:srgbClr val="000000">
                <a:alpha val="42750"/>
              </a:srgbClr>
            </a:outerShdw>
          </a:effec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pic>
        <p:nvPicPr>
          <p:cNvPr id="251" name="Google Shape;251;p43"/>
          <p:cNvPicPr preferRelativeResize="0"/>
          <p:nvPr/>
        </p:nvPicPr>
        <p:blipFill rotWithShape="1">
          <a:blip r:embed="rId3">
            <a:alphaModFix/>
          </a:blip>
          <a:srcRect/>
          <a:stretch/>
        </p:blipFill>
        <p:spPr>
          <a:xfrm>
            <a:off x="142337" y="367400"/>
            <a:ext cx="9001675" cy="4688900"/>
          </a:xfrm>
          <a:prstGeom prst="rect">
            <a:avLst/>
          </a:prstGeom>
          <a:noFill/>
          <a:ln w="38100" cap="sq" cmpd="sng">
            <a:solidFill>
              <a:srgbClr val="000000"/>
            </a:solidFill>
            <a:prstDash val="solid"/>
            <a:miter lim="800000"/>
            <a:headEnd type="none" w="sm" len="sm"/>
            <a:tailEnd type="none" w="sm" len="sm"/>
          </a:ln>
          <a:effectLst>
            <a:outerShdw blurRad="50800" dist="38100" dir="2700000" algn="tl" rotWithShape="0">
              <a:srgbClr val="000000">
                <a:alpha val="42750"/>
              </a:srgbClr>
            </a:outerShdw>
          </a:effec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pic>
        <p:nvPicPr>
          <p:cNvPr id="256" name="Google Shape;256;p44"/>
          <p:cNvPicPr preferRelativeResize="0"/>
          <p:nvPr/>
        </p:nvPicPr>
        <p:blipFill rotWithShape="1">
          <a:blip r:embed="rId3">
            <a:alphaModFix/>
          </a:blip>
          <a:srcRect/>
          <a:stretch/>
        </p:blipFill>
        <p:spPr>
          <a:xfrm>
            <a:off x="110450" y="318750"/>
            <a:ext cx="8923100" cy="4700800"/>
          </a:xfrm>
          <a:prstGeom prst="rect">
            <a:avLst/>
          </a:prstGeom>
          <a:noFill/>
          <a:ln w="38100" cap="sq" cmpd="sng">
            <a:solidFill>
              <a:srgbClr val="000000"/>
            </a:solidFill>
            <a:prstDash val="solid"/>
            <a:miter lim="800000"/>
            <a:headEnd type="none" w="sm" len="sm"/>
            <a:tailEnd type="none" w="sm" len="sm"/>
          </a:ln>
          <a:effectLst>
            <a:outerShdw blurRad="50800" dist="38100" dir="2700000" algn="tl" rotWithShape="0">
              <a:srgbClr val="000000">
                <a:alpha val="42750"/>
              </a:srgbClr>
            </a:outerShdw>
          </a:effec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pic>
        <p:nvPicPr>
          <p:cNvPr id="261" name="Google Shape;261;p45"/>
          <p:cNvPicPr preferRelativeResize="0"/>
          <p:nvPr/>
        </p:nvPicPr>
        <p:blipFill rotWithShape="1">
          <a:blip r:embed="rId3">
            <a:alphaModFix/>
          </a:blip>
          <a:srcRect/>
          <a:stretch/>
        </p:blipFill>
        <p:spPr>
          <a:xfrm>
            <a:off x="3476659" y="21703"/>
            <a:ext cx="1935956" cy="471488"/>
          </a:xfrm>
          <a:prstGeom prst="rect">
            <a:avLst/>
          </a:prstGeom>
          <a:noFill/>
          <a:ln>
            <a:noFill/>
          </a:ln>
        </p:spPr>
      </p:pic>
      <p:pic>
        <p:nvPicPr>
          <p:cNvPr id="262" name="Google Shape;262;p45"/>
          <p:cNvPicPr preferRelativeResize="0"/>
          <p:nvPr/>
        </p:nvPicPr>
        <p:blipFill rotWithShape="1">
          <a:blip r:embed="rId4">
            <a:alphaModFix/>
          </a:blip>
          <a:srcRect/>
          <a:stretch/>
        </p:blipFill>
        <p:spPr>
          <a:xfrm>
            <a:off x="264250" y="500349"/>
            <a:ext cx="8615500" cy="3677700"/>
          </a:xfrm>
          <a:prstGeom prst="rect">
            <a:avLst/>
          </a:prstGeom>
          <a:noFill/>
          <a:ln>
            <a:noFill/>
          </a:ln>
        </p:spPr>
      </p:pic>
      <p:sp>
        <p:nvSpPr>
          <p:cNvPr id="263" name="Google Shape;263;p45"/>
          <p:cNvSpPr txBox="1"/>
          <p:nvPr/>
        </p:nvSpPr>
        <p:spPr>
          <a:xfrm>
            <a:off x="318225" y="4262825"/>
            <a:ext cx="8651400" cy="738900"/>
          </a:xfrm>
          <a:prstGeom prst="rect">
            <a:avLst/>
          </a:prstGeom>
          <a:noFill/>
          <a:ln>
            <a:noFill/>
          </a:ln>
        </p:spPr>
        <p:txBody>
          <a:bodyPr spcFirstLastPara="1" wrap="square" lIns="91425" tIns="91425" rIns="91425" bIns="91425" anchor="t" anchorCtr="0">
            <a:spAutoFit/>
          </a:bodyPr>
          <a:lstStyle/>
          <a:p>
            <a:pPr marL="457200" lvl="0" indent="-342900" algn="l" rtl="0">
              <a:spcBef>
                <a:spcPts val="0"/>
              </a:spcBef>
              <a:spcAft>
                <a:spcPts val="0"/>
              </a:spcAft>
              <a:buSzPts val="1800"/>
              <a:buFont typeface="Times New Roman"/>
              <a:buChar char="-"/>
            </a:pPr>
            <a:r>
              <a:rPr lang="en" sz="1800">
                <a:latin typeface="Times New Roman"/>
                <a:ea typeface="Times New Roman"/>
                <a:cs typeface="Times New Roman"/>
                <a:sym typeface="Times New Roman"/>
              </a:rPr>
              <a:t>For all x if x is a dolphin then x is a mammal</a:t>
            </a:r>
            <a:endParaRPr sz="1800">
              <a:latin typeface="Times New Roman"/>
              <a:ea typeface="Times New Roman"/>
              <a:cs typeface="Times New Roman"/>
              <a:sym typeface="Times New Roman"/>
            </a:endParaRPr>
          </a:p>
          <a:p>
            <a:pPr marL="457200" lvl="0" indent="-342900" algn="l" rtl="0">
              <a:spcBef>
                <a:spcPts val="0"/>
              </a:spcBef>
              <a:spcAft>
                <a:spcPts val="0"/>
              </a:spcAft>
              <a:buSzPts val="1800"/>
              <a:buFont typeface="Times New Roman"/>
              <a:buChar char="-"/>
            </a:pPr>
            <a:r>
              <a:rPr lang="en" sz="1800" b="1">
                <a:latin typeface="Times New Roman"/>
                <a:ea typeface="Times New Roman"/>
                <a:cs typeface="Times New Roman"/>
                <a:sym typeface="Times New Roman"/>
              </a:rPr>
              <a:t>There exist few x</a:t>
            </a:r>
            <a:r>
              <a:rPr lang="en" sz="1800">
                <a:latin typeface="Times New Roman"/>
                <a:ea typeface="Times New Roman"/>
                <a:cs typeface="Times New Roman"/>
                <a:sym typeface="Times New Roman"/>
              </a:rPr>
              <a:t> such that x is a mammal and x lays eggs</a:t>
            </a:r>
            <a:endParaRPr sz="1800">
              <a:latin typeface="Times New Roman"/>
              <a:ea typeface="Times New Roman"/>
              <a:cs typeface="Times New Roman"/>
              <a:sym typeface="Times New Roman"/>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19"/>
          <p:cNvSpPr txBox="1">
            <a:spLocks noGrp="1"/>
          </p:cNvSpPr>
          <p:nvPr>
            <p:ph type="title"/>
          </p:nvPr>
        </p:nvSpPr>
        <p:spPr>
          <a:xfrm>
            <a:off x="311700" y="1402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Knowledge </a:t>
            </a:r>
            <a:endParaRPr/>
          </a:p>
        </p:txBody>
      </p:sp>
      <p:sp>
        <p:nvSpPr>
          <p:cNvPr id="108" name="Google Shape;108;p19"/>
          <p:cNvSpPr txBox="1">
            <a:spLocks noGrp="1"/>
          </p:cNvSpPr>
          <p:nvPr>
            <p:ph type="body" idx="1"/>
          </p:nvPr>
        </p:nvSpPr>
        <p:spPr>
          <a:xfrm>
            <a:off x="311700" y="923825"/>
            <a:ext cx="8520600" cy="4074600"/>
          </a:xfrm>
          <a:prstGeom prst="rect">
            <a:avLst/>
          </a:prstGeom>
        </p:spPr>
        <p:txBody>
          <a:bodyPr spcFirstLastPara="1" wrap="square" lIns="91425" tIns="91425" rIns="91425" bIns="91425" anchor="t" anchorCtr="0">
            <a:normAutofit lnSpcReduction="10000"/>
          </a:bodyPr>
          <a:lstStyle/>
          <a:p>
            <a:pPr marL="0" lvl="0" indent="0" algn="l" rtl="0">
              <a:lnSpc>
                <a:spcPct val="150000"/>
              </a:lnSpc>
              <a:spcBef>
                <a:spcPts val="0"/>
              </a:spcBef>
              <a:spcAft>
                <a:spcPts val="0"/>
              </a:spcAft>
              <a:buNone/>
            </a:pPr>
            <a:r>
              <a:rPr lang="en" sz="2300"/>
              <a:t>Knowledge: knowing something</a:t>
            </a:r>
            <a:endParaRPr sz="2300"/>
          </a:p>
          <a:p>
            <a:pPr marL="914400" lvl="0" indent="-342900" algn="l" rtl="0">
              <a:lnSpc>
                <a:spcPct val="150000"/>
              </a:lnSpc>
              <a:spcBef>
                <a:spcPts val="0"/>
              </a:spcBef>
              <a:spcAft>
                <a:spcPts val="0"/>
              </a:spcAft>
              <a:buSzPts val="1800"/>
              <a:buChar char="●"/>
            </a:pPr>
            <a:r>
              <a:rPr lang="en">
                <a:solidFill>
                  <a:srgbClr val="202124"/>
                </a:solidFill>
                <a:highlight>
                  <a:srgbClr val="FFFFFF"/>
                </a:highlight>
              </a:rPr>
              <a:t>Information one gained through learning or experience</a:t>
            </a:r>
            <a:r>
              <a:rPr lang="en"/>
              <a:t>	</a:t>
            </a:r>
            <a:endParaRPr/>
          </a:p>
          <a:p>
            <a:pPr marL="914400" lvl="0" indent="-342900" algn="l" rtl="0">
              <a:lnSpc>
                <a:spcPct val="150000"/>
              </a:lnSpc>
              <a:spcBef>
                <a:spcPts val="0"/>
              </a:spcBef>
              <a:spcAft>
                <a:spcPts val="0"/>
              </a:spcAft>
              <a:buClr>
                <a:srgbClr val="202124"/>
              </a:buClr>
              <a:buSzPts val="1800"/>
              <a:buChar char="●"/>
            </a:pPr>
            <a:r>
              <a:rPr lang="en">
                <a:solidFill>
                  <a:srgbClr val="202124"/>
                </a:solidFill>
                <a:highlight>
                  <a:srgbClr val="FFFFFF"/>
                </a:highlight>
              </a:rPr>
              <a:t>The state of knowing about a particular fact or situation</a:t>
            </a:r>
            <a:endParaRPr>
              <a:solidFill>
                <a:srgbClr val="202124"/>
              </a:solidFill>
              <a:highlight>
                <a:srgbClr val="FFFFFF"/>
              </a:highlight>
            </a:endParaRPr>
          </a:p>
          <a:p>
            <a:pPr marL="0" lvl="0" indent="0" algn="l" rtl="0">
              <a:lnSpc>
                <a:spcPct val="150000"/>
              </a:lnSpc>
              <a:spcBef>
                <a:spcPts val="0"/>
              </a:spcBef>
              <a:spcAft>
                <a:spcPts val="0"/>
              </a:spcAft>
              <a:buNone/>
            </a:pPr>
            <a:r>
              <a:rPr lang="en" sz="2300"/>
              <a:t>Reasoning: Use of reasons</a:t>
            </a:r>
            <a:endParaRPr sz="2300"/>
          </a:p>
          <a:p>
            <a:pPr marL="914400" marR="0" lvl="0" indent="-342900" algn="l" rtl="0">
              <a:lnSpc>
                <a:spcPct val="150000"/>
              </a:lnSpc>
              <a:spcBef>
                <a:spcPts val="0"/>
              </a:spcBef>
              <a:spcAft>
                <a:spcPts val="0"/>
              </a:spcAft>
              <a:buSzPts val="1800"/>
              <a:buChar char="●"/>
            </a:pPr>
            <a:r>
              <a:rPr lang="en">
                <a:solidFill>
                  <a:srgbClr val="202124"/>
                </a:solidFill>
                <a:highlight>
                  <a:srgbClr val="FFFFFF"/>
                </a:highlight>
              </a:rPr>
              <a:t>Process of thinking about something and making a </a:t>
            </a:r>
            <a:r>
              <a:rPr lang="en" b="1">
                <a:solidFill>
                  <a:srgbClr val="202124"/>
                </a:solidFill>
                <a:highlight>
                  <a:srgbClr val="FFFFFF"/>
                </a:highlight>
              </a:rPr>
              <a:t>judgement or decision</a:t>
            </a:r>
            <a:endParaRPr b="1">
              <a:solidFill>
                <a:srgbClr val="202124"/>
              </a:solidFill>
              <a:highlight>
                <a:srgbClr val="FFFFFF"/>
              </a:highlight>
            </a:endParaRPr>
          </a:p>
          <a:p>
            <a:pPr marL="914400" marR="0" lvl="0" indent="-342900" algn="l" rtl="0">
              <a:lnSpc>
                <a:spcPct val="150000"/>
              </a:lnSpc>
              <a:spcBef>
                <a:spcPts val="0"/>
              </a:spcBef>
              <a:spcAft>
                <a:spcPts val="0"/>
              </a:spcAft>
              <a:buSzPts val="1800"/>
              <a:buChar char="●"/>
            </a:pPr>
            <a:r>
              <a:rPr lang="en">
                <a:solidFill>
                  <a:srgbClr val="202124"/>
                </a:solidFill>
                <a:highlight>
                  <a:srgbClr val="FFFFFF"/>
                </a:highlight>
              </a:rPr>
              <a:t>The drawing of </a:t>
            </a:r>
            <a:r>
              <a:rPr lang="en" b="1">
                <a:solidFill>
                  <a:srgbClr val="202124"/>
                </a:solidFill>
                <a:highlight>
                  <a:srgbClr val="FFFFFF"/>
                </a:highlight>
              </a:rPr>
              <a:t>inferences or conclusions</a:t>
            </a:r>
            <a:r>
              <a:rPr lang="en">
                <a:solidFill>
                  <a:srgbClr val="202124"/>
                </a:solidFill>
                <a:highlight>
                  <a:srgbClr val="FFFFFF"/>
                </a:highlight>
              </a:rPr>
              <a:t> through the use of reason</a:t>
            </a:r>
            <a:endParaRPr>
              <a:solidFill>
                <a:srgbClr val="202124"/>
              </a:solidFill>
              <a:highlight>
                <a:srgbClr val="FFFFFF"/>
              </a:highlight>
            </a:endParaRPr>
          </a:p>
          <a:p>
            <a:pPr marL="0" lvl="0" indent="0" algn="l" rtl="0">
              <a:lnSpc>
                <a:spcPct val="150000"/>
              </a:lnSpc>
              <a:spcBef>
                <a:spcPts val="0"/>
              </a:spcBef>
              <a:spcAft>
                <a:spcPts val="0"/>
              </a:spcAft>
              <a:buNone/>
            </a:pPr>
            <a:r>
              <a:rPr lang="en" sz="2300"/>
              <a:t>Intelligence: </a:t>
            </a:r>
            <a:endParaRPr sz="2300"/>
          </a:p>
          <a:p>
            <a:pPr marL="1371600" lvl="0" indent="-342900" algn="l" rtl="0">
              <a:lnSpc>
                <a:spcPct val="150000"/>
              </a:lnSpc>
              <a:spcBef>
                <a:spcPts val="0"/>
              </a:spcBef>
              <a:spcAft>
                <a:spcPts val="0"/>
              </a:spcAft>
              <a:buSzPts val="1800"/>
              <a:buChar char="●"/>
            </a:pPr>
            <a:r>
              <a:rPr lang="en">
                <a:solidFill>
                  <a:srgbClr val="202124"/>
                </a:solidFill>
                <a:highlight>
                  <a:schemeClr val="lt1"/>
                </a:highlight>
              </a:rPr>
              <a:t>Ability to learn something</a:t>
            </a:r>
            <a:endParaRPr>
              <a:solidFill>
                <a:srgbClr val="202124"/>
              </a:solidFill>
              <a:highlight>
                <a:schemeClr val="lt1"/>
              </a:highlight>
            </a:endParaRPr>
          </a:p>
          <a:p>
            <a:pPr marL="1371600" lvl="0" indent="-342900" algn="l" rtl="0">
              <a:lnSpc>
                <a:spcPct val="150000"/>
              </a:lnSpc>
              <a:spcBef>
                <a:spcPts val="0"/>
              </a:spcBef>
              <a:spcAft>
                <a:spcPts val="0"/>
              </a:spcAft>
              <a:buSzPts val="1800"/>
              <a:buChar char="●"/>
            </a:pPr>
            <a:r>
              <a:rPr lang="en">
                <a:solidFill>
                  <a:srgbClr val="202124"/>
                </a:solidFill>
                <a:highlight>
                  <a:schemeClr val="lt1"/>
                </a:highlight>
              </a:rPr>
              <a:t>The ability to understand, learn and think</a:t>
            </a:r>
            <a:endParaRPr>
              <a:solidFill>
                <a:srgbClr val="202124"/>
              </a:solidFill>
              <a:highlight>
                <a:srgbClr val="FFFFFF"/>
              </a:highligh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8">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8">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8">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8">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0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46"/>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Examples</a:t>
            </a:r>
            <a:endParaRPr/>
          </a:p>
        </p:txBody>
      </p:sp>
      <p:sp>
        <p:nvSpPr>
          <p:cNvPr id="269" name="Google Shape;269;p46"/>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All birds fly</a:t>
            </a:r>
            <a:endParaRPr/>
          </a:p>
          <a:p>
            <a:pPr marL="0" lvl="0" indent="0" algn="l" rtl="0">
              <a:spcBef>
                <a:spcPts val="1200"/>
              </a:spcBef>
              <a:spcAft>
                <a:spcPts val="0"/>
              </a:spcAft>
              <a:buNone/>
            </a:pPr>
            <a:r>
              <a:rPr lang="en"/>
              <a:t>Every man respect his parents</a:t>
            </a:r>
            <a:endParaRPr/>
          </a:p>
          <a:p>
            <a:pPr marL="0" lvl="0" indent="0" algn="l" rtl="0">
              <a:spcBef>
                <a:spcPts val="1200"/>
              </a:spcBef>
              <a:spcAft>
                <a:spcPts val="0"/>
              </a:spcAft>
              <a:buNone/>
            </a:pPr>
            <a:r>
              <a:rPr lang="en"/>
              <a:t>Some boys play cricket</a:t>
            </a:r>
            <a:endParaRPr/>
          </a:p>
          <a:p>
            <a:pPr marL="0" lvl="0" indent="0" algn="l" rtl="0">
              <a:spcBef>
                <a:spcPts val="1200"/>
              </a:spcBef>
              <a:spcAft>
                <a:spcPts val="0"/>
              </a:spcAft>
              <a:buNone/>
            </a:pPr>
            <a:r>
              <a:rPr lang="en"/>
              <a:t>Not all students like maths and science</a:t>
            </a:r>
            <a:endParaRPr/>
          </a:p>
          <a:p>
            <a:pPr marL="0" lvl="0" indent="0" algn="l" rtl="0">
              <a:spcBef>
                <a:spcPts val="1200"/>
              </a:spcBef>
              <a:spcAft>
                <a:spcPts val="0"/>
              </a:spcAft>
              <a:buNone/>
            </a:pPr>
            <a:endParaRPr/>
          </a:p>
          <a:p>
            <a:pPr marL="0" lvl="0" indent="0" algn="l" rtl="0">
              <a:spcBef>
                <a:spcPts val="1200"/>
              </a:spcBef>
              <a:spcAft>
                <a:spcPts val="1200"/>
              </a:spcAft>
              <a:buNone/>
            </a:pP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pic>
        <p:nvPicPr>
          <p:cNvPr id="274" name="Google Shape;274;p47"/>
          <p:cNvPicPr preferRelativeResize="0"/>
          <p:nvPr/>
        </p:nvPicPr>
        <p:blipFill rotWithShape="1">
          <a:blip r:embed="rId3">
            <a:alphaModFix/>
          </a:blip>
          <a:srcRect/>
          <a:stretch/>
        </p:blipFill>
        <p:spPr>
          <a:xfrm>
            <a:off x="326375" y="164150"/>
            <a:ext cx="8491250" cy="4726400"/>
          </a:xfrm>
          <a:prstGeom prst="rect">
            <a:avLst/>
          </a:prstGeom>
          <a:noFill/>
          <a:ln w="38100" cap="sq" cmpd="sng">
            <a:solidFill>
              <a:srgbClr val="000000"/>
            </a:solidFill>
            <a:prstDash val="solid"/>
            <a:miter lim="800000"/>
            <a:headEnd type="none" w="sm" len="sm"/>
            <a:tailEnd type="none" w="sm" len="sm"/>
          </a:ln>
          <a:effectLst>
            <a:outerShdw blurRad="50800" dist="38100" dir="2700000" algn="tl" rotWithShape="0">
              <a:srgbClr val="000000">
                <a:alpha val="42750"/>
              </a:srgbClr>
            </a:outerShdw>
          </a:effectLst>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pic>
        <p:nvPicPr>
          <p:cNvPr id="279" name="Google Shape;279;p48"/>
          <p:cNvPicPr preferRelativeResize="0"/>
          <p:nvPr/>
        </p:nvPicPr>
        <p:blipFill rotWithShape="1">
          <a:blip r:embed="rId3">
            <a:alphaModFix/>
          </a:blip>
          <a:srcRect b="32395"/>
          <a:stretch/>
        </p:blipFill>
        <p:spPr>
          <a:xfrm>
            <a:off x="176200" y="723075"/>
            <a:ext cx="8895224" cy="363595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49"/>
          <p:cNvSpPr txBox="1">
            <a:spLocks noGrp="1"/>
          </p:cNvSpPr>
          <p:nvPr>
            <p:ph type="title"/>
          </p:nvPr>
        </p:nvSpPr>
        <p:spPr>
          <a:xfrm>
            <a:off x="311700" y="64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Examples</a:t>
            </a:r>
            <a:endParaRPr/>
          </a:p>
        </p:txBody>
      </p:sp>
      <p:sp>
        <p:nvSpPr>
          <p:cNvPr id="285" name="Google Shape;285;p49"/>
          <p:cNvSpPr txBox="1">
            <a:spLocks noGrp="1"/>
          </p:cNvSpPr>
          <p:nvPr>
            <p:ph type="body" idx="1"/>
          </p:nvPr>
        </p:nvSpPr>
        <p:spPr>
          <a:xfrm>
            <a:off x="311700" y="885325"/>
            <a:ext cx="8520600" cy="3780900"/>
          </a:xfrm>
          <a:prstGeom prst="rect">
            <a:avLst/>
          </a:prstGeom>
        </p:spPr>
        <p:txBody>
          <a:bodyPr spcFirstLastPara="1" wrap="square" lIns="91425" tIns="91425" rIns="91425" bIns="91425" anchor="t" anchorCtr="0">
            <a:noAutofit/>
          </a:bodyPr>
          <a:lstStyle/>
          <a:p>
            <a:pPr marL="457200" marR="25400" lvl="0" indent="-330200" algn="l" rtl="0">
              <a:lnSpc>
                <a:spcPct val="150000"/>
              </a:lnSpc>
              <a:spcBef>
                <a:spcPts val="1000"/>
              </a:spcBef>
              <a:spcAft>
                <a:spcPts val="0"/>
              </a:spcAft>
              <a:buSzPts val="1600"/>
              <a:buAutoNum type="arabicPeriod"/>
            </a:pPr>
            <a:r>
              <a:rPr lang="en" sz="1600" b="1">
                <a:highlight>
                  <a:srgbClr val="FFFFFF"/>
                </a:highlight>
              </a:rPr>
              <a:t>Predicate Logic Examples</a:t>
            </a:r>
            <a:endParaRPr sz="1600" b="1">
              <a:highlight>
                <a:srgbClr val="FFFFFF"/>
              </a:highlight>
            </a:endParaRPr>
          </a:p>
          <a:p>
            <a:pPr marL="914400" marR="25400" lvl="1" indent="-330200" algn="l" rtl="0">
              <a:lnSpc>
                <a:spcPct val="150000"/>
              </a:lnSpc>
              <a:spcBef>
                <a:spcPts val="1000"/>
              </a:spcBef>
              <a:spcAft>
                <a:spcPts val="0"/>
              </a:spcAft>
              <a:buSzPts val="1600"/>
              <a:buAutoNum type="alphaLcPeriod"/>
            </a:pPr>
            <a:r>
              <a:rPr lang="en" sz="1600" b="1">
                <a:highlight>
                  <a:srgbClr val="FFFFFF"/>
                </a:highlight>
              </a:rPr>
              <a:t>John likes all kind of food.</a:t>
            </a:r>
            <a:endParaRPr sz="1600" b="1">
              <a:highlight>
                <a:srgbClr val="FFFFFF"/>
              </a:highlight>
            </a:endParaRPr>
          </a:p>
          <a:p>
            <a:pPr marL="914400" marR="25400" lvl="1" indent="-330200" algn="l" rtl="0">
              <a:lnSpc>
                <a:spcPct val="150000"/>
              </a:lnSpc>
              <a:spcBef>
                <a:spcPts val="1000"/>
              </a:spcBef>
              <a:spcAft>
                <a:spcPts val="0"/>
              </a:spcAft>
              <a:buSzPts val="1600"/>
              <a:buAutoNum type="alphaLcPeriod"/>
            </a:pPr>
            <a:r>
              <a:rPr lang="en" sz="1600" b="1">
                <a:highlight>
                  <a:srgbClr val="FFFFFF"/>
                </a:highlight>
              </a:rPr>
              <a:t>Apple and vegetable are food</a:t>
            </a:r>
            <a:endParaRPr sz="1600" b="1">
              <a:highlight>
                <a:srgbClr val="FFFFFF"/>
              </a:highlight>
            </a:endParaRPr>
          </a:p>
          <a:p>
            <a:pPr marL="914400" marR="25400" lvl="1" indent="-330200" algn="l" rtl="0">
              <a:lnSpc>
                <a:spcPct val="150000"/>
              </a:lnSpc>
              <a:spcBef>
                <a:spcPts val="1000"/>
              </a:spcBef>
              <a:spcAft>
                <a:spcPts val="0"/>
              </a:spcAft>
              <a:buSzPts val="1600"/>
              <a:buAutoNum type="alphaLcPeriod"/>
            </a:pPr>
            <a:r>
              <a:rPr lang="en" sz="1600" b="1">
                <a:highlight>
                  <a:srgbClr val="FFFFFF"/>
                </a:highlight>
              </a:rPr>
              <a:t>Anything anyone eats and not killed is food.</a:t>
            </a:r>
            <a:endParaRPr sz="1600" b="1">
              <a:highlight>
                <a:srgbClr val="FFFFFF"/>
              </a:highlight>
            </a:endParaRPr>
          </a:p>
          <a:p>
            <a:pPr marL="914400" marR="25400" lvl="1" indent="-330200" algn="l" rtl="0">
              <a:lnSpc>
                <a:spcPct val="150000"/>
              </a:lnSpc>
              <a:spcBef>
                <a:spcPts val="1000"/>
              </a:spcBef>
              <a:spcAft>
                <a:spcPts val="0"/>
              </a:spcAft>
              <a:buSzPts val="1600"/>
              <a:buAutoNum type="alphaLcPeriod"/>
            </a:pPr>
            <a:r>
              <a:rPr lang="en" sz="1600" b="1">
                <a:highlight>
                  <a:srgbClr val="FFFFFF"/>
                </a:highlight>
              </a:rPr>
              <a:t>Anil eats peanuts and still alive</a:t>
            </a:r>
            <a:endParaRPr sz="1600" b="1">
              <a:highlight>
                <a:srgbClr val="FFFFFF"/>
              </a:highlight>
            </a:endParaRPr>
          </a:p>
          <a:p>
            <a:pPr marL="914400" marR="25400" lvl="1" indent="-330200" algn="l" rtl="0">
              <a:lnSpc>
                <a:spcPct val="150000"/>
              </a:lnSpc>
              <a:spcBef>
                <a:spcPts val="1000"/>
              </a:spcBef>
              <a:spcAft>
                <a:spcPts val="0"/>
              </a:spcAft>
              <a:buSzPts val="1600"/>
              <a:buAutoNum type="alphaLcPeriod"/>
            </a:pPr>
            <a:r>
              <a:rPr lang="en" sz="1600" b="1">
                <a:highlight>
                  <a:srgbClr val="FFFFFF"/>
                </a:highlight>
              </a:rPr>
              <a:t>Harry eats everything that Anil eats.</a:t>
            </a:r>
            <a:endParaRPr sz="1600" b="1">
              <a:highlight>
                <a:srgbClr val="FFFFFF"/>
              </a:highlight>
            </a:endParaRPr>
          </a:p>
          <a:p>
            <a:pPr marL="914400" lvl="1" indent="-330200" algn="l" rtl="0">
              <a:lnSpc>
                <a:spcPct val="150000"/>
              </a:lnSpc>
              <a:spcBef>
                <a:spcPts val="1000"/>
              </a:spcBef>
              <a:spcAft>
                <a:spcPts val="0"/>
              </a:spcAft>
              <a:buSzPts val="1600"/>
              <a:buAutoNum type="alphaLcPeriod"/>
            </a:pPr>
            <a:r>
              <a:rPr lang="en" sz="1600" b="1">
                <a:highlight>
                  <a:srgbClr val="FFFFFF"/>
                </a:highlight>
              </a:rPr>
              <a:t>Some humans are intelligent</a:t>
            </a:r>
            <a:endParaRPr sz="1600" b="1">
              <a:highlight>
                <a:srgbClr val="FFFFFF"/>
              </a:highlight>
            </a:endParaRPr>
          </a:p>
          <a:p>
            <a:pPr marL="914400" lvl="1" indent="-330200" algn="l" rtl="0">
              <a:lnSpc>
                <a:spcPct val="150000"/>
              </a:lnSpc>
              <a:spcBef>
                <a:spcPts val="1000"/>
              </a:spcBef>
              <a:spcAft>
                <a:spcPts val="0"/>
              </a:spcAft>
              <a:buSzPts val="1600"/>
              <a:buAutoNum type="alphaLcPeriod"/>
            </a:pPr>
            <a:r>
              <a:rPr lang="en" sz="1600" b="1">
                <a:highlight>
                  <a:srgbClr val="FFFFFF"/>
                </a:highlight>
              </a:rPr>
              <a:t>Every child love candy</a:t>
            </a:r>
            <a:endParaRPr sz="1600" b="1">
              <a:highlight>
                <a:srgbClr val="FFFFFF"/>
              </a:highlight>
            </a:endParaRPr>
          </a:p>
          <a:p>
            <a:pPr marL="914400" marR="25400" lvl="0" indent="0" algn="l" rtl="0">
              <a:lnSpc>
                <a:spcPct val="150000"/>
              </a:lnSpc>
              <a:spcBef>
                <a:spcPts val="1000"/>
              </a:spcBef>
              <a:spcAft>
                <a:spcPts val="1000"/>
              </a:spcAft>
              <a:buNone/>
            </a:pPr>
            <a:r>
              <a:rPr lang="en" sz="1600" b="1">
                <a:highlight>
                  <a:srgbClr val="FFFFFF"/>
                </a:highlight>
              </a:rPr>
              <a:t/>
            </a:r>
            <a:br>
              <a:rPr lang="en" sz="1600" b="1">
                <a:highlight>
                  <a:srgbClr val="FFFFFF"/>
                </a:highlight>
              </a:rPr>
            </a:br>
            <a:endParaRPr sz="1600" b="1">
              <a:highlight>
                <a:srgbClr val="FFFFFF"/>
              </a:highlight>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pic>
        <p:nvPicPr>
          <p:cNvPr id="290" name="Google Shape;290;p50"/>
          <p:cNvPicPr preferRelativeResize="0"/>
          <p:nvPr/>
        </p:nvPicPr>
        <p:blipFill rotWithShape="1">
          <a:blip r:embed="rId3">
            <a:alphaModFix/>
          </a:blip>
          <a:srcRect b="37370"/>
          <a:stretch/>
        </p:blipFill>
        <p:spPr>
          <a:xfrm>
            <a:off x="1586725" y="1378408"/>
            <a:ext cx="5970550" cy="238667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pic>
        <p:nvPicPr>
          <p:cNvPr id="295" name="Google Shape;295;p51"/>
          <p:cNvPicPr preferRelativeResize="0"/>
          <p:nvPr/>
        </p:nvPicPr>
        <p:blipFill rotWithShape="1">
          <a:blip r:embed="rId3">
            <a:alphaModFix/>
          </a:blip>
          <a:srcRect/>
          <a:stretch/>
        </p:blipFill>
        <p:spPr>
          <a:xfrm>
            <a:off x="95025" y="446176"/>
            <a:ext cx="8831275" cy="45664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pic>
        <p:nvPicPr>
          <p:cNvPr id="300" name="Google Shape;300;p52"/>
          <p:cNvPicPr preferRelativeResize="0"/>
          <p:nvPr/>
        </p:nvPicPr>
        <p:blipFill rotWithShape="1">
          <a:blip r:embed="rId3">
            <a:alphaModFix/>
          </a:blip>
          <a:srcRect/>
          <a:stretch/>
        </p:blipFill>
        <p:spPr>
          <a:xfrm>
            <a:off x="252601" y="675176"/>
            <a:ext cx="8507175" cy="4369986"/>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pic>
        <p:nvPicPr>
          <p:cNvPr id="305" name="Google Shape;305;p53"/>
          <p:cNvPicPr preferRelativeResize="0"/>
          <p:nvPr/>
        </p:nvPicPr>
        <p:blipFill rotWithShape="1">
          <a:blip r:embed="rId3">
            <a:alphaModFix/>
          </a:blip>
          <a:srcRect/>
          <a:stretch/>
        </p:blipFill>
        <p:spPr>
          <a:xfrm>
            <a:off x="188800" y="757450"/>
            <a:ext cx="8766399" cy="2605675"/>
          </a:xfrm>
          <a:prstGeom prst="rect">
            <a:avLst/>
          </a:prstGeom>
          <a:noFill/>
          <a:ln>
            <a:noFill/>
          </a:ln>
        </p:spPr>
      </p:pic>
      <p:sp>
        <p:nvSpPr>
          <p:cNvPr id="306" name="Google Shape;306;p53"/>
          <p:cNvSpPr txBox="1"/>
          <p:nvPr/>
        </p:nvSpPr>
        <p:spPr>
          <a:xfrm>
            <a:off x="6858000" y="4660300"/>
            <a:ext cx="2186700" cy="400200"/>
          </a:xfrm>
          <a:prstGeom prst="rect">
            <a:avLst/>
          </a:prstGeom>
          <a:solidFill>
            <a:schemeClr val="lt1"/>
          </a:solid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Times New Roman"/>
              <a:ea typeface="Times New Roman"/>
              <a:cs typeface="Times New Roman"/>
              <a:sym typeface="Times New Roman"/>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pic>
        <p:nvPicPr>
          <p:cNvPr id="311" name="Google Shape;311;p54"/>
          <p:cNvPicPr preferRelativeResize="0"/>
          <p:nvPr/>
        </p:nvPicPr>
        <p:blipFill rotWithShape="1">
          <a:blip r:embed="rId3">
            <a:alphaModFix/>
          </a:blip>
          <a:srcRect b="14368"/>
          <a:stretch/>
        </p:blipFill>
        <p:spPr>
          <a:xfrm>
            <a:off x="1586725" y="1656998"/>
            <a:ext cx="5970550" cy="3263050"/>
          </a:xfrm>
          <a:prstGeom prst="rect">
            <a:avLst/>
          </a:prstGeom>
          <a:noFill/>
          <a:ln>
            <a:noFill/>
          </a:ln>
        </p:spPr>
      </p:pic>
      <p:sp>
        <p:nvSpPr>
          <p:cNvPr id="312" name="Google Shape;312;p54"/>
          <p:cNvSpPr txBox="1"/>
          <p:nvPr/>
        </p:nvSpPr>
        <p:spPr>
          <a:xfrm>
            <a:off x="995525" y="0"/>
            <a:ext cx="2971500" cy="1681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latin typeface="Times New Roman"/>
                <a:ea typeface="Times New Roman"/>
                <a:cs typeface="Times New Roman"/>
                <a:sym typeface="Times New Roman"/>
              </a:rPr>
              <a:t>Prove John likes peanuts</a:t>
            </a:r>
            <a:endParaRPr sz="1800">
              <a:latin typeface="Times New Roman"/>
              <a:ea typeface="Times New Roman"/>
              <a:cs typeface="Times New Roman"/>
              <a:sym typeface="Times New Roman"/>
            </a:endParaRPr>
          </a:p>
          <a:p>
            <a:pPr marL="0" lvl="0" indent="0" algn="l" rtl="0">
              <a:spcBef>
                <a:spcPts val="1000"/>
              </a:spcBef>
              <a:spcAft>
                <a:spcPts val="0"/>
              </a:spcAft>
              <a:buNone/>
            </a:pPr>
            <a:r>
              <a:rPr lang="en" sz="1800">
                <a:latin typeface="Times New Roman"/>
                <a:ea typeface="Times New Roman"/>
                <a:cs typeface="Times New Roman"/>
                <a:sym typeface="Times New Roman"/>
              </a:rPr>
              <a:t>Prove Harry eats peanuts</a:t>
            </a:r>
            <a:endParaRPr sz="1800">
              <a:latin typeface="Times New Roman"/>
              <a:ea typeface="Times New Roman"/>
              <a:cs typeface="Times New Roman"/>
              <a:sym typeface="Times New Roman"/>
            </a:endParaRPr>
          </a:p>
          <a:p>
            <a:pPr marL="0" lvl="0" indent="0" algn="l" rtl="0">
              <a:spcBef>
                <a:spcPts val="1000"/>
              </a:spcBef>
              <a:spcAft>
                <a:spcPts val="1000"/>
              </a:spcAft>
              <a:buNone/>
            </a:pPr>
            <a:r>
              <a:rPr lang="en" sz="1800">
                <a:latin typeface="Times New Roman"/>
                <a:ea typeface="Times New Roman"/>
                <a:cs typeface="Times New Roman"/>
                <a:sym typeface="Times New Roman"/>
              </a:rPr>
              <a:t>Prove Harry is alive</a:t>
            </a:r>
            <a:endParaRPr sz="1800">
              <a:latin typeface="Times New Roman"/>
              <a:ea typeface="Times New Roman"/>
              <a:cs typeface="Times New Roman"/>
              <a:sym typeface="Times New Roman"/>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1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p55"/>
          <p:cNvSpPr txBox="1">
            <a:spLocks noGrp="1"/>
          </p:cNvSpPr>
          <p:nvPr>
            <p:ph type="title"/>
          </p:nvPr>
        </p:nvSpPr>
        <p:spPr>
          <a:xfrm>
            <a:off x="311700" y="1402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Inference in First Order Logic</a:t>
            </a:r>
            <a:endParaRPr/>
          </a:p>
        </p:txBody>
      </p:sp>
      <p:sp>
        <p:nvSpPr>
          <p:cNvPr id="318" name="Google Shape;318;p55"/>
          <p:cNvSpPr txBox="1">
            <a:spLocks noGrp="1"/>
          </p:cNvSpPr>
          <p:nvPr>
            <p:ph type="body" idx="1"/>
          </p:nvPr>
        </p:nvSpPr>
        <p:spPr>
          <a:xfrm>
            <a:off x="311700" y="1010600"/>
            <a:ext cx="8520600" cy="3861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solidFill>
                  <a:srgbClr val="333333"/>
                </a:solidFill>
                <a:highlight>
                  <a:srgbClr val="FFFFFF"/>
                </a:highlight>
              </a:rPr>
              <a:t>Inference in First-Order Logic is used to </a:t>
            </a:r>
            <a:r>
              <a:rPr lang="en" b="1">
                <a:solidFill>
                  <a:srgbClr val="333333"/>
                </a:solidFill>
                <a:highlight>
                  <a:srgbClr val="FFFFFF"/>
                </a:highlight>
              </a:rPr>
              <a:t>deduce new facts or sentences from existing sentences</a:t>
            </a:r>
            <a:endParaRPr b="1">
              <a:solidFill>
                <a:srgbClr val="333333"/>
              </a:solidFill>
              <a:highlight>
                <a:srgbClr val="FFFFFF"/>
              </a:highlight>
            </a:endParaRPr>
          </a:p>
          <a:p>
            <a:pPr marL="457200" lvl="0" indent="-342900" algn="l" rtl="0">
              <a:spcBef>
                <a:spcPts val="0"/>
              </a:spcBef>
              <a:spcAft>
                <a:spcPts val="0"/>
              </a:spcAft>
              <a:buClr>
                <a:srgbClr val="333333"/>
              </a:buClr>
              <a:buSzPts val="1800"/>
              <a:buChar char="●"/>
            </a:pPr>
            <a:r>
              <a:rPr lang="en" b="1">
                <a:solidFill>
                  <a:srgbClr val="333333"/>
                </a:solidFill>
                <a:highlight>
                  <a:srgbClr val="FFFFFF"/>
                </a:highlight>
              </a:rPr>
              <a:t>Substitution </a:t>
            </a:r>
            <a:r>
              <a:rPr lang="en">
                <a:solidFill>
                  <a:srgbClr val="333333"/>
                </a:solidFill>
                <a:highlight>
                  <a:srgbClr val="FFFFFF"/>
                </a:highlight>
              </a:rPr>
              <a:t>is used for inference</a:t>
            </a:r>
            <a:endParaRPr>
              <a:solidFill>
                <a:srgbClr val="333333"/>
              </a:solidFill>
              <a:highlight>
                <a:srgbClr val="FFFFFF"/>
              </a:highlight>
            </a:endParaRPr>
          </a:p>
          <a:p>
            <a:pPr marL="457200" lvl="0" indent="-342900" algn="l" rtl="0">
              <a:spcBef>
                <a:spcPts val="0"/>
              </a:spcBef>
              <a:spcAft>
                <a:spcPts val="0"/>
              </a:spcAft>
              <a:buClr>
                <a:srgbClr val="333333"/>
              </a:buClr>
              <a:buSzPts val="1800"/>
              <a:buChar char="●"/>
            </a:pPr>
            <a:r>
              <a:rPr lang="en">
                <a:solidFill>
                  <a:srgbClr val="333333"/>
                </a:solidFill>
                <a:highlight>
                  <a:srgbClr val="FFFFFF"/>
                </a:highlight>
              </a:rPr>
              <a:t>Substitution is a fundamental operation performed on terms and formulas</a:t>
            </a:r>
            <a:endParaRPr>
              <a:solidFill>
                <a:srgbClr val="333333"/>
              </a:solidFill>
              <a:highlight>
                <a:srgbClr val="FFFFFF"/>
              </a:highlight>
            </a:endParaRPr>
          </a:p>
          <a:p>
            <a:pPr marL="457200" lvl="0" indent="-342900" algn="l" rtl="0">
              <a:spcBef>
                <a:spcPts val="0"/>
              </a:spcBef>
              <a:spcAft>
                <a:spcPts val="0"/>
              </a:spcAft>
              <a:buClr>
                <a:srgbClr val="333333"/>
              </a:buClr>
              <a:buSzPts val="1800"/>
              <a:buChar char="●"/>
            </a:pPr>
            <a:r>
              <a:rPr lang="en">
                <a:solidFill>
                  <a:srgbClr val="333333"/>
                </a:solidFill>
                <a:highlight>
                  <a:srgbClr val="FFFFFF"/>
                </a:highlight>
              </a:rPr>
              <a:t>It occurs in all inference systems in first-order logic</a:t>
            </a:r>
            <a:endParaRPr>
              <a:solidFill>
                <a:srgbClr val="333333"/>
              </a:solidFill>
              <a:highlight>
                <a:srgbClr val="FFFFFF"/>
              </a:highlight>
            </a:endParaRPr>
          </a:p>
          <a:p>
            <a:pPr marL="457200" lvl="0" indent="-342900" algn="l" rtl="0">
              <a:spcBef>
                <a:spcPts val="0"/>
              </a:spcBef>
              <a:spcAft>
                <a:spcPts val="0"/>
              </a:spcAft>
              <a:buClr>
                <a:srgbClr val="333333"/>
              </a:buClr>
              <a:buSzPts val="1800"/>
              <a:buChar char="●"/>
            </a:pPr>
            <a:r>
              <a:rPr lang="en">
                <a:solidFill>
                  <a:srgbClr val="333333"/>
                </a:solidFill>
                <a:highlight>
                  <a:srgbClr val="FFFFFF"/>
                </a:highlight>
              </a:rPr>
              <a:t>The substitution is complex in the presence of quantifiers in FOL</a:t>
            </a:r>
            <a:endParaRPr>
              <a:solidFill>
                <a:srgbClr val="333333"/>
              </a:solidFill>
              <a:highlight>
                <a:srgbClr val="FFFFFF"/>
              </a:highlight>
            </a:endParaRPr>
          </a:p>
          <a:p>
            <a:pPr marL="457200" lvl="0" indent="-342900" algn="l" rtl="0">
              <a:spcBef>
                <a:spcPts val="0"/>
              </a:spcBef>
              <a:spcAft>
                <a:spcPts val="0"/>
              </a:spcAft>
              <a:buClr>
                <a:srgbClr val="333333"/>
              </a:buClr>
              <a:buSzPts val="1800"/>
              <a:buFont typeface="Roboto"/>
              <a:buChar char="●"/>
            </a:pPr>
            <a:r>
              <a:rPr lang="en">
                <a:solidFill>
                  <a:srgbClr val="333333"/>
                </a:solidFill>
                <a:highlight>
                  <a:srgbClr val="FFFFFF"/>
                </a:highlight>
              </a:rPr>
              <a:t> If we write </a:t>
            </a:r>
            <a:r>
              <a:rPr lang="en" b="1">
                <a:solidFill>
                  <a:srgbClr val="333333"/>
                </a:solidFill>
                <a:highlight>
                  <a:srgbClr val="FFFFFF"/>
                </a:highlight>
              </a:rPr>
              <a:t>F[a/x]</a:t>
            </a:r>
            <a:r>
              <a:rPr lang="en">
                <a:solidFill>
                  <a:srgbClr val="333333"/>
                </a:solidFill>
                <a:highlight>
                  <a:srgbClr val="FFFFFF"/>
                </a:highlight>
              </a:rPr>
              <a:t>, so it refers to substitute a constant "</a:t>
            </a:r>
            <a:r>
              <a:rPr lang="en" b="1">
                <a:solidFill>
                  <a:srgbClr val="333333"/>
                </a:solidFill>
                <a:highlight>
                  <a:srgbClr val="FFFFFF"/>
                </a:highlight>
              </a:rPr>
              <a:t>a</a:t>
            </a:r>
            <a:r>
              <a:rPr lang="en">
                <a:solidFill>
                  <a:srgbClr val="333333"/>
                </a:solidFill>
                <a:highlight>
                  <a:srgbClr val="FFFFFF"/>
                </a:highlight>
              </a:rPr>
              <a:t>" in place of variable "</a:t>
            </a:r>
            <a:r>
              <a:rPr lang="en" b="1">
                <a:solidFill>
                  <a:srgbClr val="333333"/>
                </a:solidFill>
                <a:highlight>
                  <a:srgbClr val="FFFFFF"/>
                </a:highlight>
              </a:rPr>
              <a:t>x</a:t>
            </a:r>
            <a:r>
              <a:rPr lang="en">
                <a:solidFill>
                  <a:srgbClr val="333333"/>
                </a:solidFill>
                <a:highlight>
                  <a:srgbClr val="FFFFFF"/>
                </a:highlight>
              </a:rPr>
              <a:t>".</a:t>
            </a:r>
            <a:endParaRPr>
              <a:solidFill>
                <a:srgbClr val="333333"/>
              </a:solidFill>
              <a:highlight>
                <a:srgbClr val="FFFFFF"/>
              </a:highlight>
            </a:endParaRPr>
          </a:p>
          <a:p>
            <a:pPr marL="457200" lvl="0" indent="-342900" algn="l" rtl="0">
              <a:spcBef>
                <a:spcPts val="0"/>
              </a:spcBef>
              <a:spcAft>
                <a:spcPts val="0"/>
              </a:spcAft>
              <a:buClr>
                <a:srgbClr val="333333"/>
              </a:buClr>
              <a:buSzPts val="1800"/>
              <a:buChar char="●"/>
            </a:pPr>
            <a:r>
              <a:rPr lang="en" b="1">
                <a:solidFill>
                  <a:srgbClr val="333333"/>
                </a:solidFill>
                <a:highlight>
                  <a:srgbClr val="FFFFFF"/>
                </a:highlight>
              </a:rPr>
              <a:t>Equality:</a:t>
            </a:r>
            <a:endParaRPr b="1">
              <a:solidFill>
                <a:srgbClr val="333333"/>
              </a:solidFill>
              <a:highlight>
                <a:srgbClr val="FFFFFF"/>
              </a:highlight>
            </a:endParaRPr>
          </a:p>
          <a:p>
            <a:pPr marL="914400" lvl="1" indent="-342900" algn="l" rtl="0">
              <a:spcBef>
                <a:spcPts val="0"/>
              </a:spcBef>
              <a:spcAft>
                <a:spcPts val="0"/>
              </a:spcAft>
              <a:buClr>
                <a:srgbClr val="333333"/>
              </a:buClr>
              <a:buSzPts val="1800"/>
              <a:buChar char="○"/>
            </a:pPr>
            <a:r>
              <a:rPr lang="en" sz="1800" b="1">
                <a:solidFill>
                  <a:srgbClr val="333333"/>
                </a:solidFill>
                <a:highlight>
                  <a:srgbClr val="FFFFFF"/>
                </a:highlight>
              </a:rPr>
              <a:t>Brother (John) = Smith.</a:t>
            </a:r>
            <a:endParaRPr sz="1800" b="1">
              <a:solidFill>
                <a:srgbClr val="333333"/>
              </a:solidFill>
              <a:highlight>
                <a:srgbClr val="FFFFFF"/>
              </a:highlight>
            </a:endParaRPr>
          </a:p>
          <a:p>
            <a:pPr marL="457200" lvl="0" indent="-342900" algn="just" rtl="0">
              <a:lnSpc>
                <a:spcPct val="130000"/>
              </a:lnSpc>
              <a:spcBef>
                <a:spcPts val="0"/>
              </a:spcBef>
              <a:spcAft>
                <a:spcPts val="0"/>
              </a:spcAft>
              <a:buClr>
                <a:srgbClr val="222222"/>
              </a:buClr>
              <a:buSzPts val="1800"/>
              <a:buChar char="●"/>
            </a:pPr>
            <a:r>
              <a:rPr lang="en" b="1">
                <a:solidFill>
                  <a:srgbClr val="333333"/>
                </a:solidFill>
                <a:highlight>
                  <a:srgbClr val="FFFFFF"/>
                </a:highlight>
              </a:rPr>
              <a:t>Modus Ponens (MP):</a:t>
            </a:r>
            <a:r>
              <a:rPr lang="en" sz="1600">
                <a:solidFill>
                  <a:srgbClr val="222222"/>
                </a:solidFill>
                <a:highlight>
                  <a:srgbClr val="FFFFFF"/>
                </a:highlight>
                <a:latin typeface="Arial"/>
                <a:ea typeface="Arial"/>
                <a:cs typeface="Arial"/>
                <a:sym typeface="Arial"/>
              </a:rPr>
              <a:t> </a:t>
            </a:r>
            <a:r>
              <a:rPr lang="en">
                <a:solidFill>
                  <a:srgbClr val="333333"/>
                </a:solidFill>
                <a:highlight>
                  <a:srgbClr val="FFFFFF"/>
                </a:highlight>
              </a:rPr>
              <a:t>P → Q If P is true then Q is true</a:t>
            </a:r>
            <a:endParaRPr>
              <a:solidFill>
                <a:srgbClr val="333333"/>
              </a:solidFill>
              <a:highlight>
                <a:srgbClr val="FFFFFF"/>
              </a:highlight>
            </a:endParaRPr>
          </a:p>
          <a:p>
            <a:pPr marL="457200" lvl="0" indent="-342900" algn="just" rtl="0">
              <a:lnSpc>
                <a:spcPct val="130000"/>
              </a:lnSpc>
              <a:spcBef>
                <a:spcPts val="0"/>
              </a:spcBef>
              <a:spcAft>
                <a:spcPts val="0"/>
              </a:spcAft>
              <a:buClr>
                <a:srgbClr val="333333"/>
              </a:buClr>
              <a:buSzPts val="1800"/>
              <a:buChar char="●"/>
            </a:pPr>
            <a:r>
              <a:rPr lang="en" b="1">
                <a:solidFill>
                  <a:srgbClr val="333333"/>
                </a:solidFill>
                <a:highlight>
                  <a:srgbClr val="FFFFFF"/>
                </a:highlight>
              </a:rPr>
              <a:t>Modus Tollens:</a:t>
            </a:r>
            <a:r>
              <a:rPr lang="en">
                <a:solidFill>
                  <a:srgbClr val="333333"/>
                </a:solidFill>
                <a:highlight>
                  <a:srgbClr val="FFFFFF"/>
                </a:highlight>
              </a:rPr>
              <a:t> if P→ Q and ¬ Q is true, then ¬ P will also true</a:t>
            </a:r>
            <a:endParaRPr b="1">
              <a:solidFill>
                <a:srgbClr val="333333"/>
              </a:solidFill>
              <a:highlight>
                <a:srgbClr val="FFFFFF"/>
              </a:highlight>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pic>
        <p:nvPicPr>
          <p:cNvPr id="113" name="Google Shape;113;p20"/>
          <p:cNvPicPr preferRelativeResize="0"/>
          <p:nvPr/>
        </p:nvPicPr>
        <p:blipFill>
          <a:blip r:embed="rId3">
            <a:alphaModFix/>
          </a:blip>
          <a:stretch>
            <a:fillRect/>
          </a:stretch>
        </p:blipFill>
        <p:spPr>
          <a:xfrm>
            <a:off x="1958989" y="796325"/>
            <a:ext cx="5226025" cy="4312850"/>
          </a:xfrm>
          <a:prstGeom prst="rect">
            <a:avLst/>
          </a:prstGeom>
          <a:noFill/>
          <a:ln>
            <a:noFill/>
          </a:ln>
        </p:spPr>
      </p:pic>
      <p:sp>
        <p:nvSpPr>
          <p:cNvPr id="114" name="Google Shape;114;p20"/>
          <p:cNvSpPr txBox="1">
            <a:spLocks noGrp="1"/>
          </p:cNvSpPr>
          <p:nvPr>
            <p:ph type="title"/>
          </p:nvPr>
        </p:nvSpPr>
        <p:spPr>
          <a:xfrm>
            <a:off x="378300" y="0"/>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Types of Knowledge</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p56"/>
          <p:cNvSpPr txBox="1">
            <a:spLocks noGrp="1"/>
          </p:cNvSpPr>
          <p:nvPr>
            <p:ph type="title"/>
          </p:nvPr>
        </p:nvSpPr>
        <p:spPr>
          <a:xfrm>
            <a:off x="311700" y="-12175"/>
            <a:ext cx="8520600" cy="671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SzPts val="990"/>
              <a:buNone/>
            </a:pPr>
            <a:r>
              <a:rPr lang="en" sz="3040"/>
              <a:t>Wumpus World Problem</a:t>
            </a:r>
            <a:endParaRPr sz="3040"/>
          </a:p>
        </p:txBody>
      </p:sp>
      <p:sp>
        <p:nvSpPr>
          <p:cNvPr id="324" name="Google Shape;324;p56"/>
          <p:cNvSpPr txBox="1">
            <a:spLocks noGrp="1"/>
          </p:cNvSpPr>
          <p:nvPr>
            <p:ph type="body" idx="1"/>
          </p:nvPr>
        </p:nvSpPr>
        <p:spPr>
          <a:xfrm>
            <a:off x="311700" y="600325"/>
            <a:ext cx="8520600" cy="4446900"/>
          </a:xfrm>
          <a:prstGeom prst="rect">
            <a:avLst/>
          </a:prstGeom>
        </p:spPr>
        <p:txBody>
          <a:bodyPr spcFirstLastPara="1" wrap="square" lIns="91425" tIns="91425" rIns="91425" bIns="91425" anchor="t" anchorCtr="0">
            <a:noAutofit/>
          </a:bodyPr>
          <a:lstStyle/>
          <a:p>
            <a:pPr marL="457200" lvl="0" indent="-333375" algn="l" rtl="0">
              <a:spcBef>
                <a:spcPts val="0"/>
              </a:spcBef>
              <a:spcAft>
                <a:spcPts val="0"/>
              </a:spcAft>
              <a:buClr>
                <a:srgbClr val="333333"/>
              </a:buClr>
              <a:buSzPts val="1650"/>
              <a:buChar char="●"/>
            </a:pPr>
            <a:r>
              <a:rPr lang="en" sz="1650">
                <a:solidFill>
                  <a:srgbClr val="333333"/>
                </a:solidFill>
                <a:highlight>
                  <a:srgbClr val="FFFFFF"/>
                </a:highlight>
              </a:rPr>
              <a:t>The Wumpus world is a cave which has 4/4 rooms connected with passageways. </a:t>
            </a:r>
            <a:endParaRPr sz="1650">
              <a:solidFill>
                <a:srgbClr val="333333"/>
              </a:solidFill>
              <a:highlight>
                <a:srgbClr val="FFFFFF"/>
              </a:highlight>
            </a:endParaRPr>
          </a:p>
          <a:p>
            <a:pPr marL="457200" lvl="0" indent="-333375" algn="l" rtl="0">
              <a:spcBef>
                <a:spcPts val="0"/>
              </a:spcBef>
              <a:spcAft>
                <a:spcPts val="0"/>
              </a:spcAft>
              <a:buClr>
                <a:srgbClr val="333333"/>
              </a:buClr>
              <a:buSzPts val="1650"/>
              <a:buChar char="●"/>
            </a:pPr>
            <a:r>
              <a:rPr lang="en" sz="1650">
                <a:solidFill>
                  <a:srgbClr val="333333"/>
                </a:solidFill>
                <a:highlight>
                  <a:srgbClr val="FFFFFF"/>
                </a:highlight>
              </a:rPr>
              <a:t>There are total </a:t>
            </a:r>
            <a:r>
              <a:rPr lang="en" sz="1650" b="1">
                <a:solidFill>
                  <a:srgbClr val="333333"/>
                </a:solidFill>
                <a:highlight>
                  <a:srgbClr val="FFFFFF"/>
                </a:highlight>
              </a:rPr>
              <a:t>16 rooms </a:t>
            </a:r>
            <a:r>
              <a:rPr lang="en" sz="1650">
                <a:solidFill>
                  <a:srgbClr val="333333"/>
                </a:solidFill>
                <a:highlight>
                  <a:srgbClr val="FFFFFF"/>
                </a:highlight>
              </a:rPr>
              <a:t>which are connected with each other. </a:t>
            </a:r>
            <a:endParaRPr sz="1650">
              <a:solidFill>
                <a:srgbClr val="333333"/>
              </a:solidFill>
              <a:highlight>
                <a:srgbClr val="FFFFFF"/>
              </a:highlight>
            </a:endParaRPr>
          </a:p>
          <a:p>
            <a:pPr marL="457200" lvl="0" indent="-333375" algn="l" rtl="0">
              <a:spcBef>
                <a:spcPts val="0"/>
              </a:spcBef>
              <a:spcAft>
                <a:spcPts val="0"/>
              </a:spcAft>
              <a:buClr>
                <a:srgbClr val="333333"/>
              </a:buClr>
              <a:buSzPts val="1650"/>
              <a:buChar char="●"/>
            </a:pPr>
            <a:r>
              <a:rPr lang="en" sz="1650">
                <a:solidFill>
                  <a:srgbClr val="333333"/>
                </a:solidFill>
                <a:highlight>
                  <a:srgbClr val="FFFFFF"/>
                </a:highlight>
              </a:rPr>
              <a:t>We have a </a:t>
            </a:r>
            <a:r>
              <a:rPr lang="en" sz="1650" b="1">
                <a:solidFill>
                  <a:srgbClr val="333333"/>
                </a:solidFill>
                <a:highlight>
                  <a:srgbClr val="FFFFFF"/>
                </a:highlight>
              </a:rPr>
              <a:t>knowledge-based agent</a:t>
            </a:r>
            <a:r>
              <a:rPr lang="en" sz="1650">
                <a:solidFill>
                  <a:srgbClr val="333333"/>
                </a:solidFill>
                <a:highlight>
                  <a:srgbClr val="FFFFFF"/>
                </a:highlight>
              </a:rPr>
              <a:t> who will go forward in this world. </a:t>
            </a:r>
            <a:endParaRPr sz="1650">
              <a:solidFill>
                <a:srgbClr val="333333"/>
              </a:solidFill>
              <a:highlight>
                <a:srgbClr val="FFFFFF"/>
              </a:highlight>
            </a:endParaRPr>
          </a:p>
          <a:p>
            <a:pPr marL="457200" lvl="0" indent="-333375" algn="l" rtl="0">
              <a:spcBef>
                <a:spcPts val="0"/>
              </a:spcBef>
              <a:spcAft>
                <a:spcPts val="0"/>
              </a:spcAft>
              <a:buClr>
                <a:srgbClr val="333333"/>
              </a:buClr>
              <a:buSzPts val="1650"/>
              <a:buChar char="●"/>
            </a:pPr>
            <a:r>
              <a:rPr lang="en" sz="1650">
                <a:solidFill>
                  <a:srgbClr val="333333"/>
                </a:solidFill>
                <a:highlight>
                  <a:srgbClr val="FFFFFF"/>
                </a:highlight>
              </a:rPr>
              <a:t>The cave has a room with a </a:t>
            </a:r>
            <a:r>
              <a:rPr lang="en" sz="1650" b="1">
                <a:solidFill>
                  <a:srgbClr val="333333"/>
                </a:solidFill>
                <a:highlight>
                  <a:srgbClr val="FFFFFF"/>
                </a:highlight>
              </a:rPr>
              <a:t>beast which is called Wumpus</a:t>
            </a:r>
            <a:r>
              <a:rPr lang="en" sz="1650">
                <a:solidFill>
                  <a:srgbClr val="333333"/>
                </a:solidFill>
                <a:highlight>
                  <a:srgbClr val="FFFFFF"/>
                </a:highlight>
              </a:rPr>
              <a:t>, who eats anyone who enters the room. </a:t>
            </a:r>
            <a:endParaRPr sz="1650">
              <a:solidFill>
                <a:srgbClr val="333333"/>
              </a:solidFill>
              <a:highlight>
                <a:srgbClr val="FFFFFF"/>
              </a:highlight>
            </a:endParaRPr>
          </a:p>
          <a:p>
            <a:pPr marL="457200" lvl="0" indent="-333375" algn="l" rtl="0">
              <a:spcBef>
                <a:spcPts val="0"/>
              </a:spcBef>
              <a:spcAft>
                <a:spcPts val="0"/>
              </a:spcAft>
              <a:buClr>
                <a:srgbClr val="333333"/>
              </a:buClr>
              <a:buSzPts val="1650"/>
              <a:buChar char="●"/>
            </a:pPr>
            <a:r>
              <a:rPr lang="en" sz="1650">
                <a:solidFill>
                  <a:srgbClr val="333333"/>
                </a:solidFill>
                <a:highlight>
                  <a:srgbClr val="FFFFFF"/>
                </a:highlight>
              </a:rPr>
              <a:t>The Wumpus can be shot by the agent, but the agent has a single arrow. </a:t>
            </a:r>
            <a:endParaRPr sz="1650">
              <a:solidFill>
                <a:srgbClr val="333333"/>
              </a:solidFill>
              <a:highlight>
                <a:srgbClr val="FFFFFF"/>
              </a:highlight>
            </a:endParaRPr>
          </a:p>
          <a:p>
            <a:pPr marL="457200" lvl="0" indent="-333375" algn="l" rtl="0">
              <a:spcBef>
                <a:spcPts val="0"/>
              </a:spcBef>
              <a:spcAft>
                <a:spcPts val="0"/>
              </a:spcAft>
              <a:buClr>
                <a:srgbClr val="333333"/>
              </a:buClr>
              <a:buSzPts val="1650"/>
              <a:buChar char="●"/>
            </a:pPr>
            <a:r>
              <a:rPr lang="en" sz="1650">
                <a:solidFill>
                  <a:srgbClr val="333333"/>
                </a:solidFill>
                <a:highlight>
                  <a:srgbClr val="FFFFFF"/>
                </a:highlight>
              </a:rPr>
              <a:t>In the Wumpus world, there are some </a:t>
            </a:r>
            <a:r>
              <a:rPr lang="en" sz="1650" b="1">
                <a:solidFill>
                  <a:srgbClr val="333333"/>
                </a:solidFill>
                <a:highlight>
                  <a:srgbClr val="FFFFFF"/>
                </a:highlight>
              </a:rPr>
              <a:t>Pits rooms</a:t>
            </a:r>
            <a:r>
              <a:rPr lang="en" sz="1650">
                <a:solidFill>
                  <a:srgbClr val="333333"/>
                </a:solidFill>
                <a:highlight>
                  <a:srgbClr val="FFFFFF"/>
                </a:highlight>
              </a:rPr>
              <a:t> which are bottomless, and if agent falls in Pits, then he will be stuck there forever. </a:t>
            </a:r>
            <a:endParaRPr sz="1650">
              <a:solidFill>
                <a:srgbClr val="333333"/>
              </a:solidFill>
              <a:highlight>
                <a:srgbClr val="FFFFFF"/>
              </a:highlight>
            </a:endParaRPr>
          </a:p>
          <a:p>
            <a:pPr marL="457200" lvl="0" indent="-333375" algn="l" rtl="0">
              <a:spcBef>
                <a:spcPts val="0"/>
              </a:spcBef>
              <a:spcAft>
                <a:spcPts val="0"/>
              </a:spcAft>
              <a:buClr>
                <a:srgbClr val="333333"/>
              </a:buClr>
              <a:buSzPts val="1650"/>
              <a:buChar char="●"/>
            </a:pPr>
            <a:r>
              <a:rPr lang="en" sz="1650">
                <a:solidFill>
                  <a:srgbClr val="333333"/>
                </a:solidFill>
                <a:highlight>
                  <a:srgbClr val="FFFFFF"/>
                </a:highlight>
              </a:rPr>
              <a:t>The exciting thing with this cave is that in one room there is a possibility of finding a </a:t>
            </a:r>
            <a:r>
              <a:rPr lang="en" sz="1650" b="1">
                <a:solidFill>
                  <a:srgbClr val="333333"/>
                </a:solidFill>
                <a:highlight>
                  <a:srgbClr val="FFFFFF"/>
                </a:highlight>
              </a:rPr>
              <a:t>heap of gold</a:t>
            </a:r>
            <a:r>
              <a:rPr lang="en" sz="1650">
                <a:solidFill>
                  <a:srgbClr val="333333"/>
                </a:solidFill>
                <a:highlight>
                  <a:srgbClr val="FFFFFF"/>
                </a:highlight>
              </a:rPr>
              <a:t>. </a:t>
            </a:r>
            <a:endParaRPr sz="1650">
              <a:solidFill>
                <a:srgbClr val="333333"/>
              </a:solidFill>
              <a:highlight>
                <a:srgbClr val="FFFFFF"/>
              </a:highlight>
            </a:endParaRPr>
          </a:p>
          <a:p>
            <a:pPr marL="457200" lvl="0" indent="-333375" algn="l" rtl="0">
              <a:spcBef>
                <a:spcPts val="0"/>
              </a:spcBef>
              <a:spcAft>
                <a:spcPts val="0"/>
              </a:spcAft>
              <a:buClr>
                <a:srgbClr val="333333"/>
              </a:buClr>
              <a:buSzPts val="1650"/>
              <a:buChar char="●"/>
            </a:pPr>
            <a:r>
              <a:rPr lang="en" sz="1650" b="1">
                <a:solidFill>
                  <a:srgbClr val="333333"/>
                </a:solidFill>
                <a:highlight>
                  <a:srgbClr val="FFFFFF"/>
                </a:highlight>
              </a:rPr>
              <a:t>So the agent goal is to find the gold and climb out the cave without fallen into Pits or eaten by Wumpus</a:t>
            </a:r>
            <a:r>
              <a:rPr lang="en" sz="1650">
                <a:solidFill>
                  <a:srgbClr val="333333"/>
                </a:solidFill>
                <a:highlight>
                  <a:srgbClr val="FFFFFF"/>
                </a:highlight>
              </a:rPr>
              <a:t>. </a:t>
            </a:r>
            <a:endParaRPr sz="1650">
              <a:solidFill>
                <a:srgbClr val="333333"/>
              </a:solidFill>
              <a:highlight>
                <a:srgbClr val="FFFFFF"/>
              </a:highlight>
            </a:endParaRPr>
          </a:p>
          <a:p>
            <a:pPr marL="457200" lvl="0" indent="-333375" algn="l" rtl="0">
              <a:spcBef>
                <a:spcPts val="0"/>
              </a:spcBef>
              <a:spcAft>
                <a:spcPts val="0"/>
              </a:spcAft>
              <a:buClr>
                <a:srgbClr val="333333"/>
              </a:buClr>
              <a:buSzPts val="1650"/>
              <a:buChar char="●"/>
            </a:pPr>
            <a:r>
              <a:rPr lang="en" sz="1650">
                <a:solidFill>
                  <a:srgbClr val="333333"/>
                </a:solidFill>
                <a:highlight>
                  <a:srgbClr val="FFFFFF"/>
                </a:highlight>
              </a:rPr>
              <a:t>The agent will get a reward if he comes out with gold, and he will get a penalty if eaten by Wumpus or falls in the pit.</a:t>
            </a:r>
            <a:endParaRPr sz="1650">
              <a:solidFill>
                <a:srgbClr val="333333"/>
              </a:solidFill>
              <a:highlight>
                <a:srgbClr val="FFFFFF"/>
              </a:highlight>
            </a:endParaRPr>
          </a:p>
          <a:p>
            <a:pPr marL="457200" lvl="0" indent="-333375" algn="l" rtl="0">
              <a:spcBef>
                <a:spcPts val="0"/>
              </a:spcBef>
              <a:spcAft>
                <a:spcPts val="0"/>
              </a:spcAft>
              <a:buClr>
                <a:srgbClr val="333333"/>
              </a:buClr>
              <a:buSzPts val="1650"/>
              <a:buChar char="●"/>
            </a:pPr>
            <a:r>
              <a:rPr lang="en" sz="1650">
                <a:solidFill>
                  <a:srgbClr val="333333"/>
                </a:solidFill>
                <a:highlight>
                  <a:srgbClr val="FFFFFF"/>
                </a:highlight>
              </a:rPr>
              <a:t>Assumption: Wumpus is static and cannot move</a:t>
            </a:r>
            <a:endParaRPr sz="1650">
              <a:solidFill>
                <a:srgbClr val="333333"/>
              </a:solidFill>
              <a:highlight>
                <a:srgbClr val="FFFFFF"/>
              </a:highligh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pic>
        <p:nvPicPr>
          <p:cNvPr id="329" name="Google Shape;329;p57"/>
          <p:cNvPicPr preferRelativeResize="0"/>
          <p:nvPr/>
        </p:nvPicPr>
        <p:blipFill>
          <a:blip r:embed="rId3">
            <a:alphaModFix/>
          </a:blip>
          <a:stretch>
            <a:fillRect/>
          </a:stretch>
        </p:blipFill>
        <p:spPr>
          <a:xfrm>
            <a:off x="1618526" y="0"/>
            <a:ext cx="5793125" cy="504435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58"/>
          <p:cNvSpPr txBox="1">
            <a:spLocks noGrp="1"/>
          </p:cNvSpPr>
          <p:nvPr>
            <p:ph type="title"/>
          </p:nvPr>
        </p:nvSpPr>
        <p:spPr>
          <a:xfrm>
            <a:off x="311700" y="1402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Wumpus world problem</a:t>
            </a:r>
            <a:endParaRPr/>
          </a:p>
        </p:txBody>
      </p:sp>
      <p:sp>
        <p:nvSpPr>
          <p:cNvPr id="335" name="Google Shape;335;p58"/>
          <p:cNvSpPr txBox="1">
            <a:spLocks noGrp="1"/>
          </p:cNvSpPr>
          <p:nvPr>
            <p:ph type="body" idx="1"/>
          </p:nvPr>
        </p:nvSpPr>
        <p:spPr>
          <a:xfrm>
            <a:off x="311700" y="1016300"/>
            <a:ext cx="8520600" cy="3552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b="1">
                <a:solidFill>
                  <a:srgbClr val="333333"/>
                </a:solidFill>
                <a:highlight>
                  <a:srgbClr val="FFFFFF"/>
                </a:highlight>
              </a:rPr>
              <a:t>There are also some components which can help the agent to navigate the cave. These components are given as follows:</a:t>
            </a:r>
            <a:endParaRPr sz="1600" b="1">
              <a:solidFill>
                <a:srgbClr val="333333"/>
              </a:solidFill>
              <a:highlight>
                <a:srgbClr val="FFFFFF"/>
              </a:highlight>
            </a:endParaRPr>
          </a:p>
          <a:p>
            <a:pPr marL="457200" marR="25400" lvl="0" indent="-330200" algn="l" rtl="0">
              <a:lnSpc>
                <a:spcPct val="156250"/>
              </a:lnSpc>
              <a:spcBef>
                <a:spcPts val="1500"/>
              </a:spcBef>
              <a:spcAft>
                <a:spcPts val="0"/>
              </a:spcAft>
              <a:buClr>
                <a:srgbClr val="000000"/>
              </a:buClr>
              <a:buSzPts val="1600"/>
              <a:buFont typeface="Times New Roman"/>
              <a:buAutoNum type="alphaLcPeriod"/>
            </a:pPr>
            <a:r>
              <a:rPr lang="en" sz="1600">
                <a:highlight>
                  <a:srgbClr val="FFFFFF"/>
                </a:highlight>
              </a:rPr>
              <a:t>The rooms adjacent to the Wumpus room are smelly, so that it would have some stench.</a:t>
            </a:r>
            <a:endParaRPr sz="1600">
              <a:highlight>
                <a:srgbClr val="FFFFFF"/>
              </a:highlight>
            </a:endParaRPr>
          </a:p>
          <a:p>
            <a:pPr marL="457200" marR="25400" lvl="0" indent="-330200" algn="l" rtl="0">
              <a:lnSpc>
                <a:spcPct val="156250"/>
              </a:lnSpc>
              <a:spcBef>
                <a:spcPts val="0"/>
              </a:spcBef>
              <a:spcAft>
                <a:spcPts val="0"/>
              </a:spcAft>
              <a:buClr>
                <a:srgbClr val="000000"/>
              </a:buClr>
              <a:buSzPts val="1600"/>
              <a:buFont typeface="Times New Roman"/>
              <a:buAutoNum type="alphaLcPeriod"/>
            </a:pPr>
            <a:r>
              <a:rPr lang="en" sz="1600">
                <a:highlight>
                  <a:srgbClr val="FFFFFF"/>
                </a:highlight>
              </a:rPr>
              <a:t>The room adjacent to PITs has a breeze, so if the agent reaches near to PIT, then he will perceive the breeze.</a:t>
            </a:r>
            <a:endParaRPr sz="1600">
              <a:highlight>
                <a:srgbClr val="FFFFFF"/>
              </a:highlight>
            </a:endParaRPr>
          </a:p>
          <a:p>
            <a:pPr marL="457200" marR="25400" lvl="0" indent="-330200" algn="l" rtl="0">
              <a:lnSpc>
                <a:spcPct val="156250"/>
              </a:lnSpc>
              <a:spcBef>
                <a:spcPts val="0"/>
              </a:spcBef>
              <a:spcAft>
                <a:spcPts val="0"/>
              </a:spcAft>
              <a:buClr>
                <a:srgbClr val="000000"/>
              </a:buClr>
              <a:buSzPts val="1600"/>
              <a:buFont typeface="Times New Roman"/>
              <a:buAutoNum type="alphaLcPeriod"/>
            </a:pPr>
            <a:r>
              <a:rPr lang="en" sz="1600">
                <a:highlight>
                  <a:srgbClr val="FFFFFF"/>
                </a:highlight>
              </a:rPr>
              <a:t>There will be glitter in the room if and only if the room has gold.</a:t>
            </a:r>
            <a:endParaRPr sz="1600">
              <a:highlight>
                <a:srgbClr val="FFFFFF"/>
              </a:highlight>
            </a:endParaRPr>
          </a:p>
          <a:p>
            <a:pPr marL="457200" marR="25400" lvl="0" indent="-330200" algn="l" rtl="0">
              <a:lnSpc>
                <a:spcPct val="156250"/>
              </a:lnSpc>
              <a:spcBef>
                <a:spcPts val="0"/>
              </a:spcBef>
              <a:spcAft>
                <a:spcPts val="0"/>
              </a:spcAft>
              <a:buClr>
                <a:srgbClr val="000000"/>
              </a:buClr>
              <a:buSzPts val="1600"/>
              <a:buFont typeface="Times New Roman"/>
              <a:buAutoNum type="alphaLcPeriod"/>
            </a:pPr>
            <a:r>
              <a:rPr lang="en" sz="1600">
                <a:highlight>
                  <a:srgbClr val="FFFFFF"/>
                </a:highlight>
              </a:rPr>
              <a:t>The Wumpus can be killed by the agent if the agent is facing to it, and Wumpus will emit a horrible scream which can be heard anywhere in the cave.</a:t>
            </a:r>
            <a:endParaRPr sz="1600">
              <a:highlight>
                <a:srgbClr val="FFFFFF"/>
              </a:highlight>
            </a:endParaRPr>
          </a:p>
          <a:p>
            <a:pPr marL="0" lvl="0" indent="0" algn="l" rtl="0">
              <a:spcBef>
                <a:spcPts val="1200"/>
              </a:spcBef>
              <a:spcAft>
                <a:spcPts val="1200"/>
              </a:spcAft>
              <a:buNone/>
            </a:pPr>
            <a:endParaRPr sz="1600" b="1">
              <a:solidFill>
                <a:srgbClr val="333333"/>
              </a:solidFill>
              <a:highlight>
                <a:srgbClr val="FFFFFF"/>
              </a:highlight>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59"/>
          <p:cNvSpPr txBox="1">
            <a:spLocks noGrp="1"/>
          </p:cNvSpPr>
          <p:nvPr>
            <p:ph type="title"/>
          </p:nvPr>
        </p:nvSpPr>
        <p:spPr>
          <a:xfrm>
            <a:off x="311700" y="1402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PEAS Description of Wumpus World</a:t>
            </a:r>
            <a:endParaRPr/>
          </a:p>
        </p:txBody>
      </p:sp>
      <p:sp>
        <p:nvSpPr>
          <p:cNvPr id="341" name="Google Shape;341;p59"/>
          <p:cNvSpPr txBox="1">
            <a:spLocks noGrp="1"/>
          </p:cNvSpPr>
          <p:nvPr>
            <p:ph type="body" idx="1"/>
          </p:nvPr>
        </p:nvSpPr>
        <p:spPr>
          <a:xfrm>
            <a:off x="311700" y="847625"/>
            <a:ext cx="8520600" cy="41349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 sz="1600">
                <a:solidFill>
                  <a:srgbClr val="222222"/>
                </a:solidFill>
                <a:highlight>
                  <a:srgbClr val="FFFFFF"/>
                </a:highlight>
              </a:rPr>
              <a:t>To explain the Wumpus world we have given PEAS description as below:</a:t>
            </a:r>
            <a:endParaRPr sz="1600">
              <a:solidFill>
                <a:srgbClr val="222222"/>
              </a:solidFill>
              <a:highlight>
                <a:srgbClr val="FFFFFF"/>
              </a:highlight>
            </a:endParaRPr>
          </a:p>
          <a:p>
            <a:pPr marL="0" lvl="0" indent="0" algn="just" rtl="0">
              <a:lnSpc>
                <a:spcPct val="130000"/>
              </a:lnSpc>
              <a:spcBef>
                <a:spcPts val="0"/>
              </a:spcBef>
              <a:spcAft>
                <a:spcPts val="0"/>
              </a:spcAft>
              <a:buNone/>
            </a:pPr>
            <a:r>
              <a:rPr lang="en" sz="1600" b="1">
                <a:solidFill>
                  <a:srgbClr val="222222"/>
                </a:solidFill>
                <a:highlight>
                  <a:srgbClr val="FFFFFF"/>
                </a:highlight>
              </a:rPr>
              <a:t>Performance measure:</a:t>
            </a:r>
            <a:endParaRPr sz="1600" b="1">
              <a:solidFill>
                <a:srgbClr val="222222"/>
              </a:solidFill>
              <a:highlight>
                <a:srgbClr val="FFFFFF"/>
              </a:highlight>
            </a:endParaRPr>
          </a:p>
          <a:p>
            <a:pPr marL="457200" marR="25400" lvl="0" indent="-330200" algn="l" rtl="0">
              <a:lnSpc>
                <a:spcPct val="156250"/>
              </a:lnSpc>
              <a:spcBef>
                <a:spcPts val="0"/>
              </a:spcBef>
              <a:spcAft>
                <a:spcPts val="0"/>
              </a:spcAft>
              <a:buClr>
                <a:srgbClr val="222222"/>
              </a:buClr>
              <a:buSzPts val="1600"/>
              <a:buFont typeface="Times New Roman"/>
              <a:buChar char="○"/>
            </a:pPr>
            <a:r>
              <a:rPr lang="en" sz="1600">
                <a:solidFill>
                  <a:srgbClr val="222222"/>
                </a:solidFill>
                <a:highlight>
                  <a:srgbClr val="FFFFFF"/>
                </a:highlight>
              </a:rPr>
              <a:t>+1000 reward points if the agent comes out of the cave with the gold.</a:t>
            </a:r>
            <a:endParaRPr sz="1600">
              <a:solidFill>
                <a:srgbClr val="222222"/>
              </a:solidFill>
              <a:highlight>
                <a:srgbClr val="FFFFFF"/>
              </a:highlight>
            </a:endParaRPr>
          </a:p>
          <a:p>
            <a:pPr marL="457200" marR="25400" lvl="0" indent="-330200" algn="l" rtl="0">
              <a:lnSpc>
                <a:spcPct val="156250"/>
              </a:lnSpc>
              <a:spcBef>
                <a:spcPts val="0"/>
              </a:spcBef>
              <a:spcAft>
                <a:spcPts val="0"/>
              </a:spcAft>
              <a:buClr>
                <a:srgbClr val="222222"/>
              </a:buClr>
              <a:buSzPts val="1600"/>
              <a:buFont typeface="Times New Roman"/>
              <a:buChar char="○"/>
            </a:pPr>
            <a:r>
              <a:rPr lang="en" sz="1600">
                <a:solidFill>
                  <a:srgbClr val="222222"/>
                </a:solidFill>
                <a:highlight>
                  <a:srgbClr val="FFFFFF"/>
                </a:highlight>
              </a:rPr>
              <a:t>-1000 points penalty for being eaten by the Wumpus or falling into the pit.</a:t>
            </a:r>
            <a:endParaRPr sz="1600">
              <a:solidFill>
                <a:srgbClr val="222222"/>
              </a:solidFill>
              <a:highlight>
                <a:srgbClr val="FFFFFF"/>
              </a:highlight>
            </a:endParaRPr>
          </a:p>
          <a:p>
            <a:pPr marL="457200" marR="25400" lvl="0" indent="-330200" algn="l" rtl="0">
              <a:lnSpc>
                <a:spcPct val="156250"/>
              </a:lnSpc>
              <a:spcBef>
                <a:spcPts val="0"/>
              </a:spcBef>
              <a:spcAft>
                <a:spcPts val="0"/>
              </a:spcAft>
              <a:buClr>
                <a:srgbClr val="222222"/>
              </a:buClr>
              <a:buSzPts val="1600"/>
              <a:buFont typeface="Times New Roman"/>
              <a:buChar char="○"/>
            </a:pPr>
            <a:r>
              <a:rPr lang="en" sz="1600">
                <a:solidFill>
                  <a:srgbClr val="222222"/>
                </a:solidFill>
                <a:highlight>
                  <a:srgbClr val="FFFFFF"/>
                </a:highlight>
              </a:rPr>
              <a:t>-1 for each action, and -10 for using an arrow.</a:t>
            </a:r>
            <a:endParaRPr sz="1600">
              <a:solidFill>
                <a:srgbClr val="222222"/>
              </a:solidFill>
              <a:highlight>
                <a:srgbClr val="FFFFFF"/>
              </a:highlight>
            </a:endParaRPr>
          </a:p>
          <a:p>
            <a:pPr marL="457200" marR="25400" lvl="0" indent="-330200" algn="l" rtl="0">
              <a:lnSpc>
                <a:spcPct val="156250"/>
              </a:lnSpc>
              <a:spcBef>
                <a:spcPts val="0"/>
              </a:spcBef>
              <a:spcAft>
                <a:spcPts val="0"/>
              </a:spcAft>
              <a:buClr>
                <a:srgbClr val="222222"/>
              </a:buClr>
              <a:buSzPts val="1600"/>
              <a:buFont typeface="Times New Roman"/>
              <a:buChar char="○"/>
            </a:pPr>
            <a:r>
              <a:rPr lang="en" sz="1600">
                <a:solidFill>
                  <a:srgbClr val="222222"/>
                </a:solidFill>
                <a:highlight>
                  <a:srgbClr val="FFFFFF"/>
                </a:highlight>
              </a:rPr>
              <a:t>The game ends if either agent dies or came out of the cave.</a:t>
            </a:r>
            <a:endParaRPr sz="1600">
              <a:solidFill>
                <a:srgbClr val="222222"/>
              </a:solidFill>
              <a:highlight>
                <a:srgbClr val="FFFFFF"/>
              </a:highlight>
            </a:endParaRPr>
          </a:p>
          <a:p>
            <a:pPr marL="0" lvl="0" indent="0" algn="just" rtl="0">
              <a:lnSpc>
                <a:spcPct val="130000"/>
              </a:lnSpc>
              <a:spcBef>
                <a:spcPts val="0"/>
              </a:spcBef>
              <a:spcAft>
                <a:spcPts val="0"/>
              </a:spcAft>
              <a:buNone/>
            </a:pPr>
            <a:r>
              <a:rPr lang="en" sz="1600" b="1">
                <a:solidFill>
                  <a:srgbClr val="222222"/>
                </a:solidFill>
                <a:highlight>
                  <a:srgbClr val="FFFFFF"/>
                </a:highlight>
              </a:rPr>
              <a:t>Environment</a:t>
            </a:r>
            <a:r>
              <a:rPr lang="en" sz="1600">
                <a:solidFill>
                  <a:srgbClr val="222222"/>
                </a:solidFill>
                <a:highlight>
                  <a:srgbClr val="FFFFFF"/>
                </a:highlight>
              </a:rPr>
              <a:t>:</a:t>
            </a:r>
            <a:endParaRPr sz="1600">
              <a:solidFill>
                <a:srgbClr val="222222"/>
              </a:solidFill>
              <a:highlight>
                <a:srgbClr val="FFFFFF"/>
              </a:highlight>
            </a:endParaRPr>
          </a:p>
          <a:p>
            <a:pPr marL="457200" marR="25400" lvl="0" indent="-330200" algn="l" rtl="0">
              <a:lnSpc>
                <a:spcPct val="156250"/>
              </a:lnSpc>
              <a:spcBef>
                <a:spcPts val="0"/>
              </a:spcBef>
              <a:spcAft>
                <a:spcPts val="0"/>
              </a:spcAft>
              <a:buClr>
                <a:srgbClr val="222222"/>
              </a:buClr>
              <a:buSzPts val="1600"/>
              <a:buFont typeface="Times New Roman"/>
              <a:buChar char="○"/>
            </a:pPr>
            <a:r>
              <a:rPr lang="en" sz="1600">
                <a:solidFill>
                  <a:srgbClr val="222222"/>
                </a:solidFill>
                <a:highlight>
                  <a:srgbClr val="FFFFFF"/>
                </a:highlight>
              </a:rPr>
              <a:t>A 4*4 grid of rooms.</a:t>
            </a:r>
            <a:endParaRPr sz="1600">
              <a:solidFill>
                <a:srgbClr val="222222"/>
              </a:solidFill>
              <a:highlight>
                <a:srgbClr val="FFFFFF"/>
              </a:highlight>
            </a:endParaRPr>
          </a:p>
          <a:p>
            <a:pPr marL="457200" marR="25400" lvl="0" indent="-330200" algn="l" rtl="0">
              <a:lnSpc>
                <a:spcPct val="156250"/>
              </a:lnSpc>
              <a:spcBef>
                <a:spcPts val="0"/>
              </a:spcBef>
              <a:spcAft>
                <a:spcPts val="0"/>
              </a:spcAft>
              <a:buClr>
                <a:srgbClr val="222222"/>
              </a:buClr>
              <a:buSzPts val="1600"/>
              <a:buFont typeface="Times New Roman"/>
              <a:buChar char="○"/>
            </a:pPr>
            <a:r>
              <a:rPr lang="en" sz="1600">
                <a:solidFill>
                  <a:srgbClr val="222222"/>
                </a:solidFill>
                <a:highlight>
                  <a:srgbClr val="FFFFFF"/>
                </a:highlight>
              </a:rPr>
              <a:t>The agent initially in room square [1, 1], facing toward the right.</a:t>
            </a:r>
            <a:endParaRPr sz="1600">
              <a:solidFill>
                <a:srgbClr val="222222"/>
              </a:solidFill>
              <a:highlight>
                <a:srgbClr val="FFFFFF"/>
              </a:highlight>
            </a:endParaRPr>
          </a:p>
          <a:p>
            <a:pPr marL="457200" marR="25400" lvl="0" indent="-330200" algn="l" rtl="0">
              <a:lnSpc>
                <a:spcPct val="156250"/>
              </a:lnSpc>
              <a:spcBef>
                <a:spcPts val="0"/>
              </a:spcBef>
              <a:spcAft>
                <a:spcPts val="0"/>
              </a:spcAft>
              <a:buClr>
                <a:srgbClr val="222222"/>
              </a:buClr>
              <a:buSzPts val="1600"/>
              <a:buFont typeface="Times New Roman"/>
              <a:buChar char="○"/>
            </a:pPr>
            <a:r>
              <a:rPr lang="en" sz="1600">
                <a:solidFill>
                  <a:srgbClr val="222222"/>
                </a:solidFill>
                <a:highlight>
                  <a:srgbClr val="FFFFFF"/>
                </a:highlight>
              </a:rPr>
              <a:t>Location of Wumpus and gold are chosen randomly except the first square [1,1].</a:t>
            </a:r>
            <a:endParaRPr sz="1600">
              <a:solidFill>
                <a:srgbClr val="222222"/>
              </a:solidFill>
              <a:highlight>
                <a:srgbClr val="FFFFFF"/>
              </a:highlight>
            </a:endParaRPr>
          </a:p>
          <a:p>
            <a:pPr marL="457200" marR="25400" lvl="0" indent="-330200" algn="l" rtl="0">
              <a:lnSpc>
                <a:spcPct val="156250"/>
              </a:lnSpc>
              <a:spcBef>
                <a:spcPts val="0"/>
              </a:spcBef>
              <a:spcAft>
                <a:spcPts val="0"/>
              </a:spcAft>
              <a:buClr>
                <a:srgbClr val="222222"/>
              </a:buClr>
              <a:buSzPts val="1600"/>
              <a:buFont typeface="Times New Roman"/>
              <a:buChar char="○"/>
            </a:pPr>
            <a:r>
              <a:rPr lang="en" sz="1600">
                <a:solidFill>
                  <a:srgbClr val="222222"/>
                </a:solidFill>
                <a:highlight>
                  <a:srgbClr val="FFFFFF"/>
                </a:highlight>
              </a:rPr>
              <a:t>Each square of the cave can be a pit with probability 0.2 except the first square.</a:t>
            </a:r>
            <a:endParaRPr sz="1600">
              <a:solidFill>
                <a:srgbClr val="222222"/>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6" name="Google Shape;346;p60"/>
          <p:cNvSpPr txBox="1">
            <a:spLocks noGrp="1"/>
          </p:cNvSpPr>
          <p:nvPr>
            <p:ph type="title"/>
          </p:nvPr>
        </p:nvSpPr>
        <p:spPr>
          <a:xfrm>
            <a:off x="311700" y="64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PEAS Description of Wumpus World</a:t>
            </a:r>
            <a:endParaRPr/>
          </a:p>
        </p:txBody>
      </p:sp>
      <p:sp>
        <p:nvSpPr>
          <p:cNvPr id="347" name="Google Shape;347;p60"/>
          <p:cNvSpPr txBox="1">
            <a:spLocks noGrp="1"/>
          </p:cNvSpPr>
          <p:nvPr>
            <p:ph type="body" idx="1"/>
          </p:nvPr>
        </p:nvSpPr>
        <p:spPr>
          <a:xfrm>
            <a:off x="311700" y="771425"/>
            <a:ext cx="8520600" cy="4149000"/>
          </a:xfrm>
          <a:prstGeom prst="rect">
            <a:avLst/>
          </a:prstGeom>
        </p:spPr>
        <p:txBody>
          <a:bodyPr spcFirstLastPara="1" wrap="square" lIns="91425" tIns="91425" rIns="91425" bIns="91425" anchor="t" anchorCtr="0">
            <a:noAutofit/>
          </a:bodyPr>
          <a:lstStyle/>
          <a:p>
            <a:pPr marL="0" lvl="0" indent="0" algn="just" rtl="0">
              <a:lnSpc>
                <a:spcPct val="150000"/>
              </a:lnSpc>
              <a:spcBef>
                <a:spcPts val="0"/>
              </a:spcBef>
              <a:spcAft>
                <a:spcPts val="0"/>
              </a:spcAft>
              <a:buNone/>
            </a:pPr>
            <a:r>
              <a:rPr lang="en" sz="2000">
                <a:solidFill>
                  <a:srgbClr val="610B4B"/>
                </a:solidFill>
                <a:highlight>
                  <a:srgbClr val="FFFFFF"/>
                </a:highlight>
              </a:rPr>
              <a:t>Actuators:</a:t>
            </a:r>
            <a:endParaRPr sz="2000">
              <a:solidFill>
                <a:srgbClr val="610B4B"/>
              </a:solidFill>
              <a:highlight>
                <a:srgbClr val="FFFFFF"/>
              </a:highlight>
            </a:endParaRPr>
          </a:p>
          <a:p>
            <a:pPr marL="457200" marR="25400" lvl="0" indent="-355600" algn="l" rtl="0">
              <a:lnSpc>
                <a:spcPct val="150000"/>
              </a:lnSpc>
              <a:spcBef>
                <a:spcPts val="0"/>
              </a:spcBef>
              <a:spcAft>
                <a:spcPts val="0"/>
              </a:spcAft>
              <a:buClr>
                <a:srgbClr val="000000"/>
              </a:buClr>
              <a:buSzPts val="2000"/>
              <a:buFont typeface="Times New Roman"/>
              <a:buChar char="○"/>
            </a:pPr>
            <a:r>
              <a:rPr lang="en" sz="2000">
                <a:highlight>
                  <a:srgbClr val="FFFFFF"/>
                </a:highlight>
              </a:rPr>
              <a:t>Left turn</a:t>
            </a:r>
            <a:endParaRPr sz="2000">
              <a:highlight>
                <a:srgbClr val="FFFFFF"/>
              </a:highlight>
            </a:endParaRPr>
          </a:p>
          <a:p>
            <a:pPr marL="457200" marR="25400" lvl="0" indent="-355600" algn="l" rtl="0">
              <a:lnSpc>
                <a:spcPct val="150000"/>
              </a:lnSpc>
              <a:spcBef>
                <a:spcPts val="0"/>
              </a:spcBef>
              <a:spcAft>
                <a:spcPts val="0"/>
              </a:spcAft>
              <a:buClr>
                <a:srgbClr val="000000"/>
              </a:buClr>
              <a:buSzPts val="2000"/>
              <a:buFont typeface="Times New Roman"/>
              <a:buChar char="○"/>
            </a:pPr>
            <a:r>
              <a:rPr lang="en" sz="2000">
                <a:highlight>
                  <a:srgbClr val="FFFFFF"/>
                </a:highlight>
              </a:rPr>
              <a:t>Right turn</a:t>
            </a:r>
            <a:endParaRPr sz="2000">
              <a:highlight>
                <a:srgbClr val="FFFFFF"/>
              </a:highlight>
            </a:endParaRPr>
          </a:p>
          <a:p>
            <a:pPr marL="457200" marR="25400" lvl="0" indent="-355600" algn="l" rtl="0">
              <a:lnSpc>
                <a:spcPct val="150000"/>
              </a:lnSpc>
              <a:spcBef>
                <a:spcPts val="0"/>
              </a:spcBef>
              <a:spcAft>
                <a:spcPts val="0"/>
              </a:spcAft>
              <a:buClr>
                <a:srgbClr val="000000"/>
              </a:buClr>
              <a:buSzPts val="2000"/>
              <a:buFont typeface="Times New Roman"/>
              <a:buChar char="○"/>
            </a:pPr>
            <a:r>
              <a:rPr lang="en" sz="2000">
                <a:highlight>
                  <a:srgbClr val="FFFFFF"/>
                </a:highlight>
              </a:rPr>
              <a:t>Move forward</a:t>
            </a:r>
            <a:endParaRPr sz="2000">
              <a:highlight>
                <a:srgbClr val="FFFFFF"/>
              </a:highlight>
            </a:endParaRPr>
          </a:p>
          <a:p>
            <a:pPr marL="457200" marR="25400" lvl="0" indent="-355600" algn="l" rtl="0">
              <a:lnSpc>
                <a:spcPct val="150000"/>
              </a:lnSpc>
              <a:spcBef>
                <a:spcPts val="0"/>
              </a:spcBef>
              <a:spcAft>
                <a:spcPts val="0"/>
              </a:spcAft>
              <a:buClr>
                <a:srgbClr val="000000"/>
              </a:buClr>
              <a:buSzPts val="2000"/>
              <a:buFont typeface="Times New Roman"/>
              <a:buChar char="○"/>
            </a:pPr>
            <a:r>
              <a:rPr lang="en" sz="2000">
                <a:highlight>
                  <a:srgbClr val="FFFFFF"/>
                </a:highlight>
              </a:rPr>
              <a:t>Grab</a:t>
            </a:r>
            <a:endParaRPr sz="2000">
              <a:highlight>
                <a:srgbClr val="FFFFFF"/>
              </a:highlight>
            </a:endParaRPr>
          </a:p>
          <a:p>
            <a:pPr marL="457200" marR="25400" lvl="0" indent="-355600" algn="l" rtl="0">
              <a:lnSpc>
                <a:spcPct val="150000"/>
              </a:lnSpc>
              <a:spcBef>
                <a:spcPts val="0"/>
              </a:spcBef>
              <a:spcAft>
                <a:spcPts val="0"/>
              </a:spcAft>
              <a:buClr>
                <a:srgbClr val="000000"/>
              </a:buClr>
              <a:buSzPts val="2000"/>
              <a:buFont typeface="Times New Roman"/>
              <a:buChar char="○"/>
            </a:pPr>
            <a:r>
              <a:rPr lang="en" sz="2000">
                <a:highlight>
                  <a:srgbClr val="FFFFFF"/>
                </a:highlight>
              </a:rPr>
              <a:t>Shoot.</a:t>
            </a:r>
            <a:endParaRPr sz="2000">
              <a:highlight>
                <a:srgbClr val="FFFFFF"/>
              </a:highlight>
            </a:endParaRPr>
          </a:p>
          <a:p>
            <a:pPr marL="457200" marR="25400" lvl="0" indent="0" algn="l" rtl="0">
              <a:lnSpc>
                <a:spcPct val="150000"/>
              </a:lnSpc>
              <a:spcBef>
                <a:spcPts val="0"/>
              </a:spcBef>
              <a:spcAft>
                <a:spcPts val="0"/>
              </a:spcAft>
              <a:buNone/>
            </a:pPr>
            <a:endParaRPr sz="200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Google Shape;352;p61"/>
          <p:cNvSpPr txBox="1">
            <a:spLocks noGrp="1"/>
          </p:cNvSpPr>
          <p:nvPr>
            <p:ph type="title"/>
          </p:nvPr>
        </p:nvSpPr>
        <p:spPr>
          <a:xfrm>
            <a:off x="311700" y="64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PEAS Description of Wumpus World</a:t>
            </a:r>
            <a:endParaRPr/>
          </a:p>
        </p:txBody>
      </p:sp>
      <p:sp>
        <p:nvSpPr>
          <p:cNvPr id="353" name="Google Shape;353;p61"/>
          <p:cNvSpPr txBox="1">
            <a:spLocks noGrp="1"/>
          </p:cNvSpPr>
          <p:nvPr>
            <p:ph type="body" idx="1"/>
          </p:nvPr>
        </p:nvSpPr>
        <p:spPr>
          <a:xfrm>
            <a:off x="311700" y="929550"/>
            <a:ext cx="8520600" cy="4053000"/>
          </a:xfrm>
          <a:prstGeom prst="rect">
            <a:avLst/>
          </a:prstGeom>
        </p:spPr>
        <p:txBody>
          <a:bodyPr spcFirstLastPara="1" wrap="square" lIns="91425" tIns="91425" rIns="91425" bIns="91425" anchor="t" anchorCtr="0">
            <a:normAutofit fontScale="92500" lnSpcReduction="20000"/>
          </a:bodyPr>
          <a:lstStyle/>
          <a:p>
            <a:pPr marL="0" lvl="0" indent="0" algn="just" rtl="0">
              <a:lnSpc>
                <a:spcPct val="100000"/>
              </a:lnSpc>
              <a:spcBef>
                <a:spcPts val="1000"/>
              </a:spcBef>
              <a:spcAft>
                <a:spcPts val="0"/>
              </a:spcAft>
              <a:buNone/>
            </a:pPr>
            <a:r>
              <a:rPr lang="en" sz="1700">
                <a:solidFill>
                  <a:srgbClr val="222222"/>
                </a:solidFill>
                <a:highlight>
                  <a:srgbClr val="FFFFFF"/>
                </a:highlight>
              </a:rPr>
              <a:t>Sensors:</a:t>
            </a:r>
            <a:endParaRPr sz="1700">
              <a:solidFill>
                <a:srgbClr val="222222"/>
              </a:solidFill>
              <a:highlight>
                <a:srgbClr val="FFFFFF"/>
              </a:highlight>
            </a:endParaRPr>
          </a:p>
          <a:p>
            <a:pPr marL="457200" marR="25400" lvl="0" indent="-336550" algn="l" rtl="0">
              <a:lnSpc>
                <a:spcPct val="100000"/>
              </a:lnSpc>
              <a:spcBef>
                <a:spcPts val="1000"/>
              </a:spcBef>
              <a:spcAft>
                <a:spcPts val="0"/>
              </a:spcAft>
              <a:buClr>
                <a:srgbClr val="222222"/>
              </a:buClr>
              <a:buSzPts val="1700"/>
              <a:buFont typeface="Roboto"/>
              <a:buChar char="○"/>
            </a:pPr>
            <a:r>
              <a:rPr lang="en" sz="1700">
                <a:solidFill>
                  <a:srgbClr val="222222"/>
                </a:solidFill>
                <a:highlight>
                  <a:srgbClr val="FFFFFF"/>
                </a:highlight>
              </a:rPr>
              <a:t>The agent will perceive the </a:t>
            </a:r>
            <a:r>
              <a:rPr lang="en" sz="1700" b="1">
                <a:solidFill>
                  <a:srgbClr val="222222"/>
                </a:solidFill>
                <a:highlight>
                  <a:srgbClr val="FFFFFF"/>
                </a:highlight>
              </a:rPr>
              <a:t>stench</a:t>
            </a:r>
            <a:r>
              <a:rPr lang="en" sz="1700">
                <a:solidFill>
                  <a:srgbClr val="222222"/>
                </a:solidFill>
                <a:highlight>
                  <a:srgbClr val="FFFFFF"/>
                </a:highlight>
              </a:rPr>
              <a:t> if he is in the room adjacent to the Wumpus. (Not diagonally).</a:t>
            </a:r>
            <a:endParaRPr sz="1700">
              <a:solidFill>
                <a:srgbClr val="222222"/>
              </a:solidFill>
              <a:highlight>
                <a:srgbClr val="FFFFFF"/>
              </a:highlight>
            </a:endParaRPr>
          </a:p>
          <a:p>
            <a:pPr marL="457200" marR="25400" lvl="0" indent="-336550" algn="l" rtl="0">
              <a:lnSpc>
                <a:spcPct val="100000"/>
              </a:lnSpc>
              <a:spcBef>
                <a:spcPts val="1000"/>
              </a:spcBef>
              <a:spcAft>
                <a:spcPts val="0"/>
              </a:spcAft>
              <a:buClr>
                <a:srgbClr val="222222"/>
              </a:buClr>
              <a:buSzPts val="1700"/>
              <a:buFont typeface="Roboto"/>
              <a:buChar char="○"/>
            </a:pPr>
            <a:r>
              <a:rPr lang="en" sz="1700">
                <a:solidFill>
                  <a:srgbClr val="222222"/>
                </a:solidFill>
                <a:highlight>
                  <a:srgbClr val="FFFFFF"/>
                </a:highlight>
              </a:rPr>
              <a:t>The agent will perceive </a:t>
            </a:r>
            <a:r>
              <a:rPr lang="en" sz="1700" b="1">
                <a:solidFill>
                  <a:srgbClr val="222222"/>
                </a:solidFill>
                <a:highlight>
                  <a:srgbClr val="FFFFFF"/>
                </a:highlight>
              </a:rPr>
              <a:t>breeze</a:t>
            </a:r>
            <a:r>
              <a:rPr lang="en" sz="1700">
                <a:solidFill>
                  <a:srgbClr val="222222"/>
                </a:solidFill>
                <a:highlight>
                  <a:srgbClr val="FFFFFF"/>
                </a:highlight>
              </a:rPr>
              <a:t> if he is in the room directly adjacent to the Pit.</a:t>
            </a:r>
            <a:endParaRPr sz="1700">
              <a:solidFill>
                <a:srgbClr val="222222"/>
              </a:solidFill>
              <a:highlight>
                <a:srgbClr val="FFFFFF"/>
              </a:highlight>
            </a:endParaRPr>
          </a:p>
          <a:p>
            <a:pPr marL="457200" marR="25400" lvl="0" indent="-336550" algn="l" rtl="0">
              <a:lnSpc>
                <a:spcPct val="100000"/>
              </a:lnSpc>
              <a:spcBef>
                <a:spcPts val="1000"/>
              </a:spcBef>
              <a:spcAft>
                <a:spcPts val="0"/>
              </a:spcAft>
              <a:buClr>
                <a:srgbClr val="222222"/>
              </a:buClr>
              <a:buSzPts val="1700"/>
              <a:buFont typeface="Roboto"/>
              <a:buChar char="○"/>
            </a:pPr>
            <a:r>
              <a:rPr lang="en" sz="1700">
                <a:solidFill>
                  <a:srgbClr val="222222"/>
                </a:solidFill>
                <a:highlight>
                  <a:srgbClr val="FFFFFF"/>
                </a:highlight>
              </a:rPr>
              <a:t>The agent will perceive the </a:t>
            </a:r>
            <a:r>
              <a:rPr lang="en" sz="1700" b="1">
                <a:solidFill>
                  <a:srgbClr val="222222"/>
                </a:solidFill>
                <a:highlight>
                  <a:srgbClr val="FFFFFF"/>
                </a:highlight>
              </a:rPr>
              <a:t>glitter</a:t>
            </a:r>
            <a:r>
              <a:rPr lang="en" sz="1700">
                <a:solidFill>
                  <a:srgbClr val="222222"/>
                </a:solidFill>
                <a:highlight>
                  <a:srgbClr val="FFFFFF"/>
                </a:highlight>
              </a:rPr>
              <a:t> in the room where the gold is present.</a:t>
            </a:r>
            <a:endParaRPr sz="1700">
              <a:solidFill>
                <a:srgbClr val="222222"/>
              </a:solidFill>
              <a:highlight>
                <a:srgbClr val="FFFFFF"/>
              </a:highlight>
            </a:endParaRPr>
          </a:p>
          <a:p>
            <a:pPr marL="457200" marR="25400" lvl="0" indent="-336550" algn="l" rtl="0">
              <a:lnSpc>
                <a:spcPct val="100000"/>
              </a:lnSpc>
              <a:spcBef>
                <a:spcPts val="1000"/>
              </a:spcBef>
              <a:spcAft>
                <a:spcPts val="0"/>
              </a:spcAft>
              <a:buClr>
                <a:srgbClr val="222222"/>
              </a:buClr>
              <a:buSzPts val="1700"/>
              <a:buFont typeface="Roboto"/>
              <a:buChar char="○"/>
            </a:pPr>
            <a:r>
              <a:rPr lang="en" sz="1700">
                <a:solidFill>
                  <a:srgbClr val="222222"/>
                </a:solidFill>
                <a:highlight>
                  <a:srgbClr val="FFFFFF"/>
                </a:highlight>
              </a:rPr>
              <a:t>The agent will perceive the </a:t>
            </a:r>
            <a:r>
              <a:rPr lang="en" sz="1700" b="1">
                <a:solidFill>
                  <a:srgbClr val="222222"/>
                </a:solidFill>
                <a:highlight>
                  <a:srgbClr val="FFFFFF"/>
                </a:highlight>
              </a:rPr>
              <a:t>bump</a:t>
            </a:r>
            <a:r>
              <a:rPr lang="en" sz="1700">
                <a:solidFill>
                  <a:srgbClr val="222222"/>
                </a:solidFill>
                <a:highlight>
                  <a:srgbClr val="FFFFFF"/>
                </a:highlight>
              </a:rPr>
              <a:t> if he walks into a wall.</a:t>
            </a:r>
            <a:endParaRPr sz="1700">
              <a:solidFill>
                <a:srgbClr val="222222"/>
              </a:solidFill>
              <a:highlight>
                <a:srgbClr val="FFFFFF"/>
              </a:highlight>
            </a:endParaRPr>
          </a:p>
          <a:p>
            <a:pPr marL="457200" marR="25400" lvl="0" indent="-336550" algn="l" rtl="0">
              <a:lnSpc>
                <a:spcPct val="100000"/>
              </a:lnSpc>
              <a:spcBef>
                <a:spcPts val="1000"/>
              </a:spcBef>
              <a:spcAft>
                <a:spcPts val="0"/>
              </a:spcAft>
              <a:buClr>
                <a:srgbClr val="222222"/>
              </a:buClr>
              <a:buSzPts val="1700"/>
              <a:buFont typeface="Roboto"/>
              <a:buChar char="○"/>
            </a:pPr>
            <a:r>
              <a:rPr lang="en" sz="1700">
                <a:solidFill>
                  <a:srgbClr val="222222"/>
                </a:solidFill>
                <a:highlight>
                  <a:srgbClr val="FFFFFF"/>
                </a:highlight>
              </a:rPr>
              <a:t>When the Wumpus is shot, it emits a horrible </a:t>
            </a:r>
            <a:r>
              <a:rPr lang="en" sz="1700" b="1">
                <a:solidFill>
                  <a:srgbClr val="222222"/>
                </a:solidFill>
                <a:highlight>
                  <a:srgbClr val="FFFFFF"/>
                </a:highlight>
              </a:rPr>
              <a:t>scream</a:t>
            </a:r>
            <a:r>
              <a:rPr lang="en" sz="1700">
                <a:solidFill>
                  <a:srgbClr val="222222"/>
                </a:solidFill>
                <a:highlight>
                  <a:srgbClr val="FFFFFF"/>
                </a:highlight>
              </a:rPr>
              <a:t> which can be perceived anywhere in the cave.</a:t>
            </a:r>
            <a:endParaRPr sz="1700">
              <a:solidFill>
                <a:srgbClr val="222222"/>
              </a:solidFill>
              <a:highlight>
                <a:srgbClr val="FFFFFF"/>
              </a:highlight>
            </a:endParaRPr>
          </a:p>
          <a:p>
            <a:pPr marL="457200" marR="25400" lvl="0" indent="-336550" algn="l" rtl="0">
              <a:lnSpc>
                <a:spcPct val="100000"/>
              </a:lnSpc>
              <a:spcBef>
                <a:spcPts val="1000"/>
              </a:spcBef>
              <a:spcAft>
                <a:spcPts val="0"/>
              </a:spcAft>
              <a:buClr>
                <a:srgbClr val="222222"/>
              </a:buClr>
              <a:buSzPts val="1700"/>
              <a:buFont typeface="Times New Roman"/>
              <a:buChar char="○"/>
            </a:pPr>
            <a:r>
              <a:rPr lang="en" sz="1700">
                <a:solidFill>
                  <a:srgbClr val="222222"/>
                </a:solidFill>
                <a:highlight>
                  <a:srgbClr val="FFFFFF"/>
                </a:highlight>
              </a:rPr>
              <a:t>These precepts can be represented as five element list, in which we will have different indicators for each sensor.</a:t>
            </a:r>
            <a:endParaRPr sz="1700">
              <a:solidFill>
                <a:srgbClr val="222222"/>
              </a:solidFill>
              <a:highlight>
                <a:srgbClr val="FFFFFF"/>
              </a:highlight>
            </a:endParaRPr>
          </a:p>
          <a:p>
            <a:pPr marL="457200" marR="25400" lvl="0" indent="-336550" algn="l" rtl="0">
              <a:lnSpc>
                <a:spcPct val="100000"/>
              </a:lnSpc>
              <a:spcBef>
                <a:spcPts val="1000"/>
              </a:spcBef>
              <a:spcAft>
                <a:spcPts val="0"/>
              </a:spcAft>
              <a:buClr>
                <a:srgbClr val="222222"/>
              </a:buClr>
              <a:buSzPts val="1700"/>
              <a:buFont typeface="Roboto"/>
              <a:buChar char="○"/>
            </a:pPr>
            <a:r>
              <a:rPr lang="en" sz="1700">
                <a:solidFill>
                  <a:srgbClr val="222222"/>
                </a:solidFill>
                <a:highlight>
                  <a:srgbClr val="FFFFFF"/>
                </a:highlight>
              </a:rPr>
              <a:t>Example if agent perceives stench, breeze, but no glitter, no bump, and no scream then it can be represented as:</a:t>
            </a:r>
            <a:endParaRPr sz="1700">
              <a:solidFill>
                <a:srgbClr val="222222"/>
              </a:solidFill>
              <a:highlight>
                <a:srgbClr val="FFFFFF"/>
              </a:highlight>
            </a:endParaRPr>
          </a:p>
          <a:p>
            <a:pPr marL="457200" marR="25400" lvl="0" indent="0" algn="l" rtl="0">
              <a:lnSpc>
                <a:spcPct val="100000"/>
              </a:lnSpc>
              <a:spcBef>
                <a:spcPts val="1000"/>
              </a:spcBef>
              <a:spcAft>
                <a:spcPts val="1000"/>
              </a:spcAft>
              <a:buNone/>
            </a:pPr>
            <a:r>
              <a:rPr lang="en" sz="1700" b="1">
                <a:solidFill>
                  <a:srgbClr val="222222"/>
                </a:solidFill>
                <a:highlight>
                  <a:srgbClr val="FFFFFF"/>
                </a:highlight>
              </a:rPr>
              <a:t>[Stench, Breeze, None, None, None]</a:t>
            </a:r>
            <a:r>
              <a:rPr lang="en" sz="1700">
                <a:solidFill>
                  <a:srgbClr val="222222"/>
                </a:solidFill>
                <a:highlight>
                  <a:srgbClr val="FFFFFF"/>
                </a:highlight>
              </a:rPr>
              <a:t>.</a:t>
            </a:r>
            <a:endParaRPr sz="1700">
              <a:solidFill>
                <a:srgbClr val="222222"/>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358" name="Google Shape;358;p62"/>
          <p:cNvSpPr txBox="1">
            <a:spLocks noGrp="1"/>
          </p:cNvSpPr>
          <p:nvPr>
            <p:ph type="title"/>
          </p:nvPr>
        </p:nvSpPr>
        <p:spPr>
          <a:xfrm>
            <a:off x="311700" y="1402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Wumpus World Properties</a:t>
            </a:r>
            <a:endParaRPr/>
          </a:p>
        </p:txBody>
      </p:sp>
      <p:sp>
        <p:nvSpPr>
          <p:cNvPr id="359" name="Google Shape;359;p62"/>
          <p:cNvSpPr txBox="1">
            <a:spLocks noGrp="1"/>
          </p:cNvSpPr>
          <p:nvPr>
            <p:ph type="body" idx="1"/>
          </p:nvPr>
        </p:nvSpPr>
        <p:spPr>
          <a:xfrm>
            <a:off x="311700" y="1028700"/>
            <a:ext cx="8520600" cy="3867000"/>
          </a:xfrm>
          <a:prstGeom prst="rect">
            <a:avLst/>
          </a:prstGeom>
        </p:spPr>
        <p:txBody>
          <a:bodyPr spcFirstLastPara="1" wrap="square" lIns="91425" tIns="91425" rIns="91425" bIns="91425" anchor="t" anchorCtr="0">
            <a:noAutofit/>
          </a:bodyPr>
          <a:lstStyle/>
          <a:p>
            <a:pPr marL="457200" marR="25400" lvl="0" indent="-336550" algn="l" rtl="0">
              <a:lnSpc>
                <a:spcPct val="156250"/>
              </a:lnSpc>
              <a:spcBef>
                <a:spcPts val="1500"/>
              </a:spcBef>
              <a:spcAft>
                <a:spcPts val="0"/>
              </a:spcAft>
              <a:buClr>
                <a:srgbClr val="000000"/>
              </a:buClr>
              <a:buSzPts val="1700"/>
              <a:buFont typeface="Roboto"/>
              <a:buChar char="○"/>
            </a:pPr>
            <a:r>
              <a:rPr lang="en" sz="1700" b="1">
                <a:highlight>
                  <a:srgbClr val="FFFFFF"/>
                </a:highlight>
              </a:rPr>
              <a:t>Partially observable:</a:t>
            </a:r>
            <a:r>
              <a:rPr lang="en" sz="1700">
                <a:highlight>
                  <a:srgbClr val="FFFFFF"/>
                </a:highlight>
              </a:rPr>
              <a:t> The Wumpus world is partially observable because the agent can only perceive the close environment such as an adjacent room.</a:t>
            </a:r>
            <a:endParaRPr sz="1700">
              <a:highlight>
                <a:srgbClr val="FFFFFF"/>
              </a:highlight>
            </a:endParaRPr>
          </a:p>
          <a:p>
            <a:pPr marL="457200" marR="25400" lvl="0" indent="-336550" algn="l" rtl="0">
              <a:lnSpc>
                <a:spcPct val="156250"/>
              </a:lnSpc>
              <a:spcBef>
                <a:spcPts val="0"/>
              </a:spcBef>
              <a:spcAft>
                <a:spcPts val="0"/>
              </a:spcAft>
              <a:buClr>
                <a:srgbClr val="000000"/>
              </a:buClr>
              <a:buSzPts val="1700"/>
              <a:buFont typeface="Roboto"/>
              <a:buChar char="○"/>
            </a:pPr>
            <a:r>
              <a:rPr lang="en" sz="1700" b="1">
                <a:highlight>
                  <a:srgbClr val="FFFFFF"/>
                </a:highlight>
              </a:rPr>
              <a:t>Deterministic:</a:t>
            </a:r>
            <a:r>
              <a:rPr lang="en" sz="1700">
                <a:highlight>
                  <a:srgbClr val="FFFFFF"/>
                </a:highlight>
              </a:rPr>
              <a:t> It is deterministic, as the result and outcome of the world are already known.</a:t>
            </a:r>
            <a:endParaRPr sz="1700">
              <a:highlight>
                <a:srgbClr val="FFFFFF"/>
              </a:highlight>
            </a:endParaRPr>
          </a:p>
          <a:p>
            <a:pPr marL="457200" marR="25400" lvl="0" indent="-336550" algn="l" rtl="0">
              <a:lnSpc>
                <a:spcPct val="156250"/>
              </a:lnSpc>
              <a:spcBef>
                <a:spcPts val="0"/>
              </a:spcBef>
              <a:spcAft>
                <a:spcPts val="0"/>
              </a:spcAft>
              <a:buClr>
                <a:srgbClr val="000000"/>
              </a:buClr>
              <a:buSzPts val="1700"/>
              <a:buFont typeface="Roboto"/>
              <a:buChar char="○"/>
            </a:pPr>
            <a:r>
              <a:rPr lang="en" sz="1700" b="1">
                <a:highlight>
                  <a:srgbClr val="FFFFFF"/>
                </a:highlight>
              </a:rPr>
              <a:t>Sequential:</a:t>
            </a:r>
            <a:r>
              <a:rPr lang="en" sz="1700">
                <a:highlight>
                  <a:srgbClr val="FFFFFF"/>
                </a:highlight>
              </a:rPr>
              <a:t> The order is important, so it is sequential.</a:t>
            </a:r>
            <a:endParaRPr sz="1700">
              <a:highlight>
                <a:srgbClr val="FFFFFF"/>
              </a:highlight>
            </a:endParaRPr>
          </a:p>
          <a:p>
            <a:pPr marL="457200" marR="25400" lvl="0" indent="-336550" algn="l" rtl="0">
              <a:lnSpc>
                <a:spcPct val="156250"/>
              </a:lnSpc>
              <a:spcBef>
                <a:spcPts val="0"/>
              </a:spcBef>
              <a:spcAft>
                <a:spcPts val="0"/>
              </a:spcAft>
              <a:buClr>
                <a:srgbClr val="000000"/>
              </a:buClr>
              <a:buSzPts val="1700"/>
              <a:buFont typeface="Roboto"/>
              <a:buChar char="○"/>
            </a:pPr>
            <a:r>
              <a:rPr lang="en" sz="1700" b="1">
                <a:highlight>
                  <a:srgbClr val="FFFFFF"/>
                </a:highlight>
              </a:rPr>
              <a:t>Static:</a:t>
            </a:r>
            <a:r>
              <a:rPr lang="en" sz="1700">
                <a:highlight>
                  <a:srgbClr val="FFFFFF"/>
                </a:highlight>
              </a:rPr>
              <a:t> It is static as Wumpus and Pits are not moving.</a:t>
            </a:r>
            <a:endParaRPr sz="1700">
              <a:highlight>
                <a:srgbClr val="FFFFFF"/>
              </a:highlight>
            </a:endParaRPr>
          </a:p>
          <a:p>
            <a:pPr marL="457200" marR="25400" lvl="0" indent="-336550" algn="l" rtl="0">
              <a:lnSpc>
                <a:spcPct val="156250"/>
              </a:lnSpc>
              <a:spcBef>
                <a:spcPts val="0"/>
              </a:spcBef>
              <a:spcAft>
                <a:spcPts val="0"/>
              </a:spcAft>
              <a:buClr>
                <a:srgbClr val="000000"/>
              </a:buClr>
              <a:buSzPts val="1700"/>
              <a:buFont typeface="Roboto"/>
              <a:buChar char="○"/>
            </a:pPr>
            <a:r>
              <a:rPr lang="en" sz="1700" b="1">
                <a:highlight>
                  <a:srgbClr val="FFFFFF"/>
                </a:highlight>
              </a:rPr>
              <a:t>Discrete:</a:t>
            </a:r>
            <a:r>
              <a:rPr lang="en" sz="1700">
                <a:highlight>
                  <a:srgbClr val="FFFFFF"/>
                </a:highlight>
              </a:rPr>
              <a:t> The environment is discrete.</a:t>
            </a:r>
            <a:endParaRPr sz="1700">
              <a:highlight>
                <a:srgbClr val="FFFFFF"/>
              </a:highlight>
            </a:endParaRPr>
          </a:p>
          <a:p>
            <a:pPr marL="457200" marR="25400" lvl="0" indent="-336550" algn="l" rtl="0">
              <a:lnSpc>
                <a:spcPct val="156250"/>
              </a:lnSpc>
              <a:spcBef>
                <a:spcPts val="0"/>
              </a:spcBef>
              <a:spcAft>
                <a:spcPts val="0"/>
              </a:spcAft>
              <a:buClr>
                <a:srgbClr val="000000"/>
              </a:buClr>
              <a:buSzPts val="1700"/>
              <a:buFont typeface="Roboto"/>
              <a:buChar char="○"/>
            </a:pPr>
            <a:r>
              <a:rPr lang="en" sz="1700" b="1">
                <a:highlight>
                  <a:srgbClr val="FFFFFF"/>
                </a:highlight>
              </a:rPr>
              <a:t>One agent:</a:t>
            </a:r>
            <a:r>
              <a:rPr lang="en" sz="1700">
                <a:highlight>
                  <a:srgbClr val="FFFFFF"/>
                </a:highlight>
              </a:rPr>
              <a:t> The environment is a single agent as we have one agent only and Wumpus is not considered as an agent.</a:t>
            </a:r>
            <a:endParaRPr sz="170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sp>
        <p:nvSpPr>
          <p:cNvPr id="364" name="Google Shape;364;p63"/>
          <p:cNvSpPr txBox="1">
            <a:spLocks noGrp="1"/>
          </p:cNvSpPr>
          <p:nvPr>
            <p:ph type="title"/>
          </p:nvPr>
        </p:nvSpPr>
        <p:spPr>
          <a:xfrm>
            <a:off x="311700" y="2164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Wumpus World Execution</a:t>
            </a:r>
            <a:endParaRPr/>
          </a:p>
        </p:txBody>
      </p:sp>
      <p:sp>
        <p:nvSpPr>
          <p:cNvPr id="365" name="Google Shape;365;p63"/>
          <p:cNvSpPr txBox="1">
            <a:spLocks noGrp="1"/>
          </p:cNvSpPr>
          <p:nvPr>
            <p:ph type="body" idx="1"/>
          </p:nvPr>
        </p:nvSpPr>
        <p:spPr>
          <a:xfrm>
            <a:off x="311700" y="1113925"/>
            <a:ext cx="8520600" cy="3703800"/>
          </a:xfrm>
          <a:prstGeom prst="rect">
            <a:avLst/>
          </a:prstGeom>
        </p:spPr>
        <p:txBody>
          <a:bodyPr spcFirstLastPara="1" wrap="square" lIns="91425" tIns="91425" rIns="91425" bIns="91425" anchor="t" anchorCtr="0">
            <a:normAutofit fontScale="85000" lnSpcReduction="10000"/>
          </a:bodyPr>
          <a:lstStyle/>
          <a:p>
            <a:pPr marL="457200" lvl="0" indent="-334327" algn="l" rtl="0">
              <a:lnSpc>
                <a:spcPct val="200000"/>
              </a:lnSpc>
              <a:spcBef>
                <a:spcPts val="0"/>
              </a:spcBef>
              <a:spcAft>
                <a:spcPts val="0"/>
              </a:spcAft>
              <a:buClr>
                <a:srgbClr val="333333"/>
              </a:buClr>
              <a:buSzPct val="100000"/>
              <a:buChar char="●"/>
            </a:pPr>
            <a:r>
              <a:rPr lang="en">
                <a:solidFill>
                  <a:srgbClr val="333333"/>
                </a:solidFill>
                <a:highlight>
                  <a:srgbClr val="FFFFFF"/>
                </a:highlight>
              </a:rPr>
              <a:t>If the room is safe we will add symbol OK. </a:t>
            </a:r>
            <a:endParaRPr>
              <a:solidFill>
                <a:srgbClr val="333333"/>
              </a:solidFill>
              <a:highlight>
                <a:srgbClr val="FFFFFF"/>
              </a:highlight>
            </a:endParaRPr>
          </a:p>
          <a:p>
            <a:pPr marL="457200" lvl="0" indent="-334327" algn="l" rtl="0">
              <a:lnSpc>
                <a:spcPct val="200000"/>
              </a:lnSpc>
              <a:spcBef>
                <a:spcPts val="0"/>
              </a:spcBef>
              <a:spcAft>
                <a:spcPts val="0"/>
              </a:spcAft>
              <a:buClr>
                <a:srgbClr val="333333"/>
              </a:buClr>
              <a:buSzPct val="100000"/>
              <a:buChar char="●"/>
            </a:pPr>
            <a:r>
              <a:rPr lang="en">
                <a:solidFill>
                  <a:srgbClr val="333333"/>
                </a:solidFill>
                <a:highlight>
                  <a:srgbClr val="FFFFFF"/>
                </a:highlight>
              </a:rPr>
              <a:t>A is used to represent agent, </a:t>
            </a:r>
            <a:endParaRPr>
              <a:solidFill>
                <a:srgbClr val="333333"/>
              </a:solidFill>
              <a:highlight>
                <a:srgbClr val="FFFFFF"/>
              </a:highlight>
            </a:endParaRPr>
          </a:p>
          <a:p>
            <a:pPr marL="457200" lvl="0" indent="-334327" algn="l" rtl="0">
              <a:lnSpc>
                <a:spcPct val="200000"/>
              </a:lnSpc>
              <a:spcBef>
                <a:spcPts val="0"/>
              </a:spcBef>
              <a:spcAft>
                <a:spcPts val="0"/>
              </a:spcAft>
              <a:buClr>
                <a:srgbClr val="333333"/>
              </a:buClr>
              <a:buSzPct val="100000"/>
              <a:buChar char="●"/>
            </a:pPr>
            <a:r>
              <a:rPr lang="en">
                <a:solidFill>
                  <a:srgbClr val="333333"/>
                </a:solidFill>
                <a:highlight>
                  <a:srgbClr val="FFFFFF"/>
                </a:highlight>
              </a:rPr>
              <a:t>B for the breeze, </a:t>
            </a:r>
            <a:endParaRPr>
              <a:solidFill>
                <a:srgbClr val="333333"/>
              </a:solidFill>
              <a:highlight>
                <a:srgbClr val="FFFFFF"/>
              </a:highlight>
            </a:endParaRPr>
          </a:p>
          <a:p>
            <a:pPr marL="457200" lvl="0" indent="-334327" algn="l" rtl="0">
              <a:lnSpc>
                <a:spcPct val="200000"/>
              </a:lnSpc>
              <a:spcBef>
                <a:spcPts val="0"/>
              </a:spcBef>
              <a:spcAft>
                <a:spcPts val="0"/>
              </a:spcAft>
              <a:buClr>
                <a:srgbClr val="333333"/>
              </a:buClr>
              <a:buSzPct val="100000"/>
              <a:buChar char="●"/>
            </a:pPr>
            <a:r>
              <a:rPr lang="en">
                <a:solidFill>
                  <a:srgbClr val="333333"/>
                </a:solidFill>
                <a:highlight>
                  <a:srgbClr val="FFFFFF"/>
                </a:highlight>
              </a:rPr>
              <a:t>G for Glitter or gold, </a:t>
            </a:r>
            <a:endParaRPr>
              <a:solidFill>
                <a:srgbClr val="333333"/>
              </a:solidFill>
              <a:highlight>
                <a:srgbClr val="FFFFFF"/>
              </a:highlight>
            </a:endParaRPr>
          </a:p>
          <a:p>
            <a:pPr marL="457200" lvl="0" indent="-334327" algn="l" rtl="0">
              <a:lnSpc>
                <a:spcPct val="200000"/>
              </a:lnSpc>
              <a:spcBef>
                <a:spcPts val="0"/>
              </a:spcBef>
              <a:spcAft>
                <a:spcPts val="0"/>
              </a:spcAft>
              <a:buClr>
                <a:srgbClr val="333333"/>
              </a:buClr>
              <a:buSzPct val="100000"/>
              <a:buChar char="●"/>
            </a:pPr>
            <a:r>
              <a:rPr lang="en">
                <a:solidFill>
                  <a:srgbClr val="333333"/>
                </a:solidFill>
                <a:highlight>
                  <a:srgbClr val="FFFFFF"/>
                </a:highlight>
              </a:rPr>
              <a:t>V for the visited room, </a:t>
            </a:r>
            <a:endParaRPr>
              <a:solidFill>
                <a:srgbClr val="333333"/>
              </a:solidFill>
              <a:highlight>
                <a:srgbClr val="FFFFFF"/>
              </a:highlight>
            </a:endParaRPr>
          </a:p>
          <a:p>
            <a:pPr marL="457200" lvl="0" indent="-334327" algn="l" rtl="0">
              <a:lnSpc>
                <a:spcPct val="200000"/>
              </a:lnSpc>
              <a:spcBef>
                <a:spcPts val="0"/>
              </a:spcBef>
              <a:spcAft>
                <a:spcPts val="0"/>
              </a:spcAft>
              <a:buClr>
                <a:srgbClr val="333333"/>
              </a:buClr>
              <a:buSzPct val="100000"/>
              <a:buChar char="●"/>
            </a:pPr>
            <a:r>
              <a:rPr lang="en">
                <a:solidFill>
                  <a:srgbClr val="333333"/>
                </a:solidFill>
                <a:highlight>
                  <a:srgbClr val="FFFFFF"/>
                </a:highlight>
              </a:rPr>
              <a:t>P for pits, </a:t>
            </a:r>
            <a:endParaRPr>
              <a:solidFill>
                <a:srgbClr val="333333"/>
              </a:solidFill>
              <a:highlight>
                <a:srgbClr val="FFFFFF"/>
              </a:highlight>
            </a:endParaRPr>
          </a:p>
          <a:p>
            <a:pPr marL="457200" lvl="0" indent="-334327" algn="l" rtl="0">
              <a:lnSpc>
                <a:spcPct val="200000"/>
              </a:lnSpc>
              <a:spcBef>
                <a:spcPts val="0"/>
              </a:spcBef>
              <a:spcAft>
                <a:spcPts val="0"/>
              </a:spcAft>
              <a:buClr>
                <a:srgbClr val="333333"/>
              </a:buClr>
              <a:buSzPct val="100000"/>
              <a:buChar char="●"/>
            </a:pPr>
            <a:r>
              <a:rPr lang="en">
                <a:solidFill>
                  <a:srgbClr val="333333"/>
                </a:solidFill>
                <a:highlight>
                  <a:srgbClr val="FFFFFF"/>
                </a:highlight>
              </a:rPr>
              <a:t>W for Wumpus.</a:t>
            </a:r>
            <a:endParaRPr>
              <a:solidFill>
                <a:srgbClr val="333333"/>
              </a:solidFill>
              <a:highlight>
                <a:srgbClr val="FFFFFF"/>
              </a:highlight>
            </a:endParaRPr>
          </a:p>
          <a:p>
            <a:pPr marL="457200" lvl="0" indent="-334327" algn="l" rtl="0">
              <a:lnSpc>
                <a:spcPct val="200000"/>
              </a:lnSpc>
              <a:spcBef>
                <a:spcPts val="0"/>
              </a:spcBef>
              <a:spcAft>
                <a:spcPts val="0"/>
              </a:spcAft>
              <a:buClr>
                <a:srgbClr val="333333"/>
              </a:buClr>
              <a:buSzPct val="100000"/>
              <a:buChar char="●"/>
            </a:pPr>
            <a:r>
              <a:rPr lang="en">
                <a:solidFill>
                  <a:srgbClr val="333333"/>
                </a:solidFill>
                <a:highlight>
                  <a:srgbClr val="FFFFFF"/>
                </a:highlight>
              </a:rPr>
              <a:t>S for stench </a:t>
            </a:r>
            <a:endParaRPr>
              <a:solidFill>
                <a:srgbClr val="333333"/>
              </a:solidFill>
              <a:highlight>
                <a:srgbClr val="FFFFFF"/>
              </a:highlight>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sp>
        <p:nvSpPr>
          <p:cNvPr id="370" name="Google Shape;370;p64"/>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3040"/>
              <a:t>Solving Wumpus World Using Logic</a:t>
            </a:r>
            <a:endParaRPr sz="3040"/>
          </a:p>
        </p:txBody>
      </p:sp>
      <p:sp>
        <p:nvSpPr>
          <p:cNvPr id="371" name="Google Shape;371;p64"/>
          <p:cNvSpPr txBox="1">
            <a:spLocks noGrp="1"/>
          </p:cNvSpPr>
          <p:nvPr>
            <p:ph type="body" idx="1"/>
          </p:nvPr>
        </p:nvSpPr>
        <p:spPr>
          <a:xfrm>
            <a:off x="311700" y="1266325"/>
            <a:ext cx="8520600" cy="3592200"/>
          </a:xfrm>
          <a:prstGeom prst="rect">
            <a:avLst/>
          </a:prstGeom>
        </p:spPr>
        <p:txBody>
          <a:bodyPr spcFirstLastPara="1" wrap="square" lIns="91425" tIns="91425" rIns="91425" bIns="91425" anchor="t" anchorCtr="0">
            <a:noAutofit/>
          </a:bodyPr>
          <a:lstStyle/>
          <a:p>
            <a:pPr marL="457200" marR="25400" lvl="0" indent="-349250" algn="l" rtl="0">
              <a:lnSpc>
                <a:spcPct val="156250"/>
              </a:lnSpc>
              <a:spcBef>
                <a:spcPts val="1500"/>
              </a:spcBef>
              <a:spcAft>
                <a:spcPts val="0"/>
              </a:spcAft>
              <a:buClr>
                <a:srgbClr val="000000"/>
              </a:buClr>
              <a:buSzPts val="1900"/>
              <a:buFont typeface="Roboto"/>
              <a:buChar char="○"/>
            </a:pPr>
            <a:r>
              <a:rPr lang="en" sz="1900">
                <a:highlight>
                  <a:srgbClr val="FFFFFF"/>
                </a:highlight>
              </a:rPr>
              <a:t>Let </a:t>
            </a:r>
            <a:r>
              <a:rPr lang="en" sz="1900" b="1">
                <a:highlight>
                  <a:srgbClr val="FFFFFF"/>
                </a:highlight>
              </a:rPr>
              <a:t>P</a:t>
            </a:r>
            <a:r>
              <a:rPr lang="en" sz="1900" b="1" baseline="-25000">
                <a:highlight>
                  <a:srgbClr val="FFFFFF"/>
                </a:highlight>
              </a:rPr>
              <a:t>i,j</a:t>
            </a:r>
            <a:r>
              <a:rPr lang="en" sz="1900">
                <a:highlight>
                  <a:srgbClr val="FFFFFF"/>
                </a:highlight>
              </a:rPr>
              <a:t> be true if there is a Pit in the room [i, j].</a:t>
            </a:r>
            <a:endParaRPr sz="1900">
              <a:highlight>
                <a:srgbClr val="FFFFFF"/>
              </a:highlight>
            </a:endParaRPr>
          </a:p>
          <a:p>
            <a:pPr marL="457200" marR="25400" lvl="0" indent="-349250" algn="l" rtl="0">
              <a:lnSpc>
                <a:spcPct val="156250"/>
              </a:lnSpc>
              <a:spcBef>
                <a:spcPts val="0"/>
              </a:spcBef>
              <a:spcAft>
                <a:spcPts val="0"/>
              </a:spcAft>
              <a:buClr>
                <a:srgbClr val="000000"/>
              </a:buClr>
              <a:buSzPts val="1900"/>
              <a:buFont typeface="Roboto"/>
              <a:buChar char="○"/>
            </a:pPr>
            <a:r>
              <a:rPr lang="en" sz="1900">
                <a:highlight>
                  <a:srgbClr val="FFFFFF"/>
                </a:highlight>
              </a:rPr>
              <a:t>Let </a:t>
            </a:r>
            <a:r>
              <a:rPr lang="en" sz="1900" b="1">
                <a:highlight>
                  <a:srgbClr val="FFFFFF"/>
                </a:highlight>
              </a:rPr>
              <a:t>B</a:t>
            </a:r>
            <a:r>
              <a:rPr lang="en" sz="1900" b="1" baseline="-25000">
                <a:highlight>
                  <a:srgbClr val="FFFFFF"/>
                </a:highlight>
              </a:rPr>
              <a:t>i,j</a:t>
            </a:r>
            <a:r>
              <a:rPr lang="en" sz="1900">
                <a:highlight>
                  <a:srgbClr val="FFFFFF"/>
                </a:highlight>
              </a:rPr>
              <a:t> be true if agent perceives breeze in [i, j], </a:t>
            </a:r>
            <a:endParaRPr sz="1900">
              <a:highlight>
                <a:srgbClr val="FFFFFF"/>
              </a:highlight>
            </a:endParaRPr>
          </a:p>
          <a:p>
            <a:pPr marL="457200" marR="25400" lvl="0" indent="-349250" algn="l" rtl="0">
              <a:lnSpc>
                <a:spcPct val="156250"/>
              </a:lnSpc>
              <a:spcBef>
                <a:spcPts val="0"/>
              </a:spcBef>
              <a:spcAft>
                <a:spcPts val="0"/>
              </a:spcAft>
              <a:buClr>
                <a:srgbClr val="000000"/>
              </a:buClr>
              <a:buSzPts val="1900"/>
              <a:buFont typeface="Roboto"/>
              <a:buChar char="○"/>
            </a:pPr>
            <a:r>
              <a:rPr lang="en" sz="1900">
                <a:highlight>
                  <a:srgbClr val="FFFFFF"/>
                </a:highlight>
              </a:rPr>
              <a:t>Let </a:t>
            </a:r>
            <a:r>
              <a:rPr lang="en" sz="1900" b="1">
                <a:highlight>
                  <a:srgbClr val="FFFFFF"/>
                </a:highlight>
              </a:rPr>
              <a:t>W</a:t>
            </a:r>
            <a:r>
              <a:rPr lang="en" sz="1900" b="1" baseline="-25000">
                <a:highlight>
                  <a:srgbClr val="FFFFFF"/>
                </a:highlight>
              </a:rPr>
              <a:t>i,j</a:t>
            </a:r>
            <a:r>
              <a:rPr lang="en" sz="1900">
                <a:highlight>
                  <a:srgbClr val="FFFFFF"/>
                </a:highlight>
              </a:rPr>
              <a:t> be true if there is wumpus in the square[i, j].</a:t>
            </a:r>
            <a:endParaRPr sz="1900">
              <a:highlight>
                <a:srgbClr val="FFFFFF"/>
              </a:highlight>
            </a:endParaRPr>
          </a:p>
          <a:p>
            <a:pPr marL="457200" marR="25400" lvl="0" indent="-349250" algn="l" rtl="0">
              <a:lnSpc>
                <a:spcPct val="156250"/>
              </a:lnSpc>
              <a:spcBef>
                <a:spcPts val="0"/>
              </a:spcBef>
              <a:spcAft>
                <a:spcPts val="0"/>
              </a:spcAft>
              <a:buClr>
                <a:srgbClr val="000000"/>
              </a:buClr>
              <a:buSzPts val="1900"/>
              <a:buFont typeface="Roboto"/>
              <a:buChar char="○"/>
            </a:pPr>
            <a:r>
              <a:rPr lang="en" sz="1900">
                <a:highlight>
                  <a:srgbClr val="FFFFFF"/>
                </a:highlight>
              </a:rPr>
              <a:t>Let </a:t>
            </a:r>
            <a:r>
              <a:rPr lang="en" sz="1900" b="1">
                <a:highlight>
                  <a:srgbClr val="FFFFFF"/>
                </a:highlight>
              </a:rPr>
              <a:t>S</a:t>
            </a:r>
            <a:r>
              <a:rPr lang="en" sz="1900" b="1" baseline="-25000">
                <a:highlight>
                  <a:srgbClr val="FFFFFF"/>
                </a:highlight>
              </a:rPr>
              <a:t>i,j</a:t>
            </a:r>
            <a:r>
              <a:rPr lang="en" sz="1900">
                <a:highlight>
                  <a:srgbClr val="FFFFFF"/>
                </a:highlight>
              </a:rPr>
              <a:t> be true if agent perceives stench in the square [i, j].</a:t>
            </a:r>
            <a:endParaRPr sz="1900">
              <a:highlight>
                <a:srgbClr val="FFFFFF"/>
              </a:highlight>
            </a:endParaRPr>
          </a:p>
          <a:p>
            <a:pPr marL="457200" marR="25400" lvl="0" indent="-349250" algn="l" rtl="0">
              <a:lnSpc>
                <a:spcPct val="156250"/>
              </a:lnSpc>
              <a:spcBef>
                <a:spcPts val="0"/>
              </a:spcBef>
              <a:spcAft>
                <a:spcPts val="0"/>
              </a:spcAft>
              <a:buClr>
                <a:srgbClr val="000000"/>
              </a:buClr>
              <a:buSzPts val="1900"/>
              <a:buFont typeface="Roboto"/>
              <a:buChar char="○"/>
            </a:pPr>
            <a:r>
              <a:rPr lang="en" sz="1900">
                <a:highlight>
                  <a:srgbClr val="FFFFFF"/>
                </a:highlight>
              </a:rPr>
              <a:t>Let </a:t>
            </a:r>
            <a:r>
              <a:rPr lang="en" sz="1900" b="1">
                <a:highlight>
                  <a:srgbClr val="FFFFFF"/>
                </a:highlight>
              </a:rPr>
              <a:t>V</a:t>
            </a:r>
            <a:r>
              <a:rPr lang="en" sz="1900" b="1" baseline="-25000">
                <a:highlight>
                  <a:srgbClr val="FFFFFF"/>
                </a:highlight>
              </a:rPr>
              <a:t>i,j</a:t>
            </a:r>
            <a:r>
              <a:rPr lang="en" sz="1900">
                <a:highlight>
                  <a:srgbClr val="FFFFFF"/>
                </a:highlight>
              </a:rPr>
              <a:t> be true if that square[i, j] is visited.</a:t>
            </a:r>
            <a:endParaRPr sz="1900">
              <a:highlight>
                <a:srgbClr val="FFFFFF"/>
              </a:highlight>
            </a:endParaRPr>
          </a:p>
          <a:p>
            <a:pPr marL="457200" marR="25400" lvl="0" indent="-349250" algn="l" rtl="0">
              <a:lnSpc>
                <a:spcPct val="156250"/>
              </a:lnSpc>
              <a:spcBef>
                <a:spcPts val="0"/>
              </a:spcBef>
              <a:spcAft>
                <a:spcPts val="0"/>
              </a:spcAft>
              <a:buClr>
                <a:srgbClr val="000000"/>
              </a:buClr>
              <a:buSzPts val="1900"/>
              <a:buFont typeface="Roboto"/>
              <a:buChar char="○"/>
            </a:pPr>
            <a:r>
              <a:rPr lang="en" sz="1900">
                <a:highlight>
                  <a:srgbClr val="FFFFFF"/>
                </a:highlight>
              </a:rPr>
              <a:t>Let </a:t>
            </a:r>
            <a:r>
              <a:rPr lang="en" sz="1900" b="1">
                <a:highlight>
                  <a:srgbClr val="FFFFFF"/>
                </a:highlight>
              </a:rPr>
              <a:t>G</a:t>
            </a:r>
            <a:r>
              <a:rPr lang="en" sz="1900" b="1" baseline="-25000">
                <a:highlight>
                  <a:srgbClr val="FFFFFF"/>
                </a:highlight>
              </a:rPr>
              <a:t>i,j</a:t>
            </a:r>
            <a:r>
              <a:rPr lang="en" sz="1900">
                <a:highlight>
                  <a:srgbClr val="FFFFFF"/>
                </a:highlight>
              </a:rPr>
              <a:t> be true if there is gold (and glitter) in the square [i, j].</a:t>
            </a:r>
            <a:endParaRPr sz="1900">
              <a:highlight>
                <a:srgbClr val="FFFFFF"/>
              </a:highlight>
            </a:endParaRPr>
          </a:p>
          <a:p>
            <a:pPr marL="457200" marR="25400" lvl="0" indent="-349250" algn="l" rtl="0">
              <a:lnSpc>
                <a:spcPct val="156250"/>
              </a:lnSpc>
              <a:spcBef>
                <a:spcPts val="0"/>
              </a:spcBef>
              <a:spcAft>
                <a:spcPts val="0"/>
              </a:spcAft>
              <a:buClr>
                <a:srgbClr val="000000"/>
              </a:buClr>
              <a:buSzPts val="1900"/>
              <a:buFont typeface="Roboto"/>
              <a:buChar char="○"/>
            </a:pPr>
            <a:r>
              <a:rPr lang="en" sz="1900">
                <a:highlight>
                  <a:srgbClr val="FFFFFF"/>
                </a:highlight>
              </a:rPr>
              <a:t>Let </a:t>
            </a:r>
            <a:r>
              <a:rPr lang="en" sz="1900" b="1">
                <a:highlight>
                  <a:srgbClr val="FFFFFF"/>
                </a:highlight>
              </a:rPr>
              <a:t>OK</a:t>
            </a:r>
            <a:r>
              <a:rPr lang="en" sz="1900" b="1" baseline="-25000">
                <a:highlight>
                  <a:srgbClr val="FFFFFF"/>
                </a:highlight>
              </a:rPr>
              <a:t>i,j</a:t>
            </a:r>
            <a:r>
              <a:rPr lang="en" sz="1900">
                <a:highlight>
                  <a:srgbClr val="FFFFFF"/>
                </a:highlight>
              </a:rPr>
              <a:t> be true if the room is safe.</a:t>
            </a:r>
            <a:endParaRPr sz="1900">
              <a:highlight>
                <a:srgbClr val="FFFFFF"/>
              </a:highlight>
            </a:endParaRPr>
          </a:p>
          <a:p>
            <a:pPr marL="0" lvl="0" indent="0" algn="l" rtl="0">
              <a:spcBef>
                <a:spcPts val="1200"/>
              </a:spcBef>
              <a:spcAft>
                <a:spcPts val="1200"/>
              </a:spcAft>
              <a:buNone/>
            </a:pPr>
            <a:endParaRPr sz="190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pic>
        <p:nvPicPr>
          <p:cNvPr id="376" name="Google Shape;376;p65"/>
          <p:cNvPicPr preferRelativeResize="0"/>
          <p:nvPr/>
        </p:nvPicPr>
        <p:blipFill>
          <a:blip r:embed="rId3">
            <a:alphaModFix/>
          </a:blip>
          <a:stretch>
            <a:fillRect/>
          </a:stretch>
        </p:blipFill>
        <p:spPr>
          <a:xfrm>
            <a:off x="1618526" y="0"/>
            <a:ext cx="5793125" cy="50443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21"/>
          <p:cNvSpPr txBox="1">
            <a:spLocks noGrp="1"/>
          </p:cNvSpPr>
          <p:nvPr>
            <p:ph type="title"/>
          </p:nvPr>
        </p:nvSpPr>
        <p:spPr>
          <a:xfrm>
            <a:off x="311700" y="64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Types of Knowledge</a:t>
            </a:r>
            <a:endParaRPr/>
          </a:p>
        </p:txBody>
      </p:sp>
      <p:sp>
        <p:nvSpPr>
          <p:cNvPr id="120" name="Google Shape;120;p21"/>
          <p:cNvSpPr txBox="1">
            <a:spLocks noGrp="1"/>
          </p:cNvSpPr>
          <p:nvPr>
            <p:ph type="body" idx="1"/>
          </p:nvPr>
        </p:nvSpPr>
        <p:spPr>
          <a:xfrm>
            <a:off x="311700" y="815250"/>
            <a:ext cx="8520600" cy="4098600"/>
          </a:xfrm>
          <a:prstGeom prst="rect">
            <a:avLst/>
          </a:prstGeom>
        </p:spPr>
        <p:txBody>
          <a:bodyPr spcFirstLastPara="1" wrap="square" lIns="91425" tIns="91425" rIns="91425" bIns="91425" anchor="t" anchorCtr="0">
            <a:normAutofit lnSpcReduction="10000"/>
          </a:bodyPr>
          <a:lstStyle/>
          <a:p>
            <a:pPr marL="457200" lvl="0" indent="-349250" algn="l" rtl="0">
              <a:spcBef>
                <a:spcPts val="0"/>
              </a:spcBef>
              <a:spcAft>
                <a:spcPts val="0"/>
              </a:spcAft>
              <a:buClr>
                <a:srgbClr val="222222"/>
              </a:buClr>
              <a:buSzPts val="1900"/>
              <a:buChar char="●"/>
            </a:pPr>
            <a:r>
              <a:rPr lang="en" sz="1900">
                <a:solidFill>
                  <a:srgbClr val="222222"/>
                </a:solidFill>
              </a:rPr>
              <a:t>Declarative or Descriptive knowledge</a:t>
            </a:r>
            <a:endParaRPr sz="1900">
              <a:solidFill>
                <a:srgbClr val="222222"/>
              </a:solidFill>
            </a:endParaRPr>
          </a:p>
          <a:p>
            <a:pPr marL="914400" lvl="1" indent="-317500" algn="just" rtl="0">
              <a:lnSpc>
                <a:spcPct val="72115"/>
              </a:lnSpc>
              <a:spcBef>
                <a:spcPts val="300"/>
              </a:spcBef>
              <a:spcAft>
                <a:spcPts val="0"/>
              </a:spcAft>
              <a:buClr>
                <a:srgbClr val="222222"/>
              </a:buClr>
              <a:buSzPts val="1400"/>
              <a:buChar char="○"/>
            </a:pPr>
            <a:r>
              <a:rPr lang="en">
                <a:solidFill>
                  <a:srgbClr val="222222"/>
                </a:solidFill>
                <a:highlight>
                  <a:schemeClr val="lt1"/>
                </a:highlight>
              </a:rPr>
              <a:t>Factual knowledge: capital of a country or the chemical formula for a substance</a:t>
            </a:r>
            <a:endParaRPr>
              <a:solidFill>
                <a:srgbClr val="222222"/>
              </a:solidFill>
              <a:highlight>
                <a:schemeClr val="lt1"/>
              </a:highlight>
            </a:endParaRPr>
          </a:p>
          <a:p>
            <a:pPr marL="914400" lvl="1" indent="-317500" algn="just" rtl="0">
              <a:lnSpc>
                <a:spcPct val="72115"/>
              </a:lnSpc>
              <a:spcBef>
                <a:spcPts val="1000"/>
              </a:spcBef>
              <a:spcAft>
                <a:spcPts val="0"/>
              </a:spcAft>
              <a:buClr>
                <a:srgbClr val="222222"/>
              </a:buClr>
              <a:buSzPts val="1400"/>
              <a:buChar char="○"/>
            </a:pPr>
            <a:r>
              <a:rPr lang="en">
                <a:solidFill>
                  <a:srgbClr val="222222"/>
                </a:solidFill>
                <a:highlight>
                  <a:schemeClr val="lt1"/>
                </a:highlight>
              </a:rPr>
              <a:t>Conceptual knowledge: concepts of crimes, searching, justice or freedom</a:t>
            </a:r>
            <a:endParaRPr>
              <a:solidFill>
                <a:srgbClr val="222222"/>
              </a:solidFill>
              <a:highlight>
                <a:schemeClr val="lt1"/>
              </a:highlight>
            </a:endParaRPr>
          </a:p>
          <a:p>
            <a:pPr marL="914400" lvl="1" indent="-317500" algn="just" rtl="0">
              <a:lnSpc>
                <a:spcPct val="72115"/>
              </a:lnSpc>
              <a:spcBef>
                <a:spcPts val="1000"/>
              </a:spcBef>
              <a:spcAft>
                <a:spcPts val="0"/>
              </a:spcAft>
              <a:buClr>
                <a:srgbClr val="222222"/>
              </a:buClr>
              <a:buSzPts val="1400"/>
              <a:buChar char="○"/>
            </a:pPr>
            <a:r>
              <a:rPr lang="en">
                <a:solidFill>
                  <a:srgbClr val="222222"/>
                </a:solidFill>
                <a:highlight>
                  <a:schemeClr val="lt1"/>
                </a:highlight>
              </a:rPr>
              <a:t>Theoretical knowledge: Newton’s law, laws of physics or the principles of economics</a:t>
            </a:r>
            <a:endParaRPr sz="1500">
              <a:solidFill>
                <a:srgbClr val="222222"/>
              </a:solidFill>
            </a:endParaRPr>
          </a:p>
          <a:p>
            <a:pPr marL="457200" lvl="0" indent="-349250" algn="l" rtl="0">
              <a:spcBef>
                <a:spcPts val="1000"/>
              </a:spcBef>
              <a:spcAft>
                <a:spcPts val="0"/>
              </a:spcAft>
              <a:buClr>
                <a:srgbClr val="222222"/>
              </a:buClr>
              <a:buSzPts val="1900"/>
              <a:buChar char="●"/>
            </a:pPr>
            <a:r>
              <a:rPr lang="en" sz="1900">
                <a:solidFill>
                  <a:srgbClr val="222222"/>
                </a:solidFill>
              </a:rPr>
              <a:t>Procedural Knowledge</a:t>
            </a:r>
            <a:endParaRPr sz="1900">
              <a:solidFill>
                <a:srgbClr val="222222"/>
              </a:solidFill>
            </a:endParaRPr>
          </a:p>
          <a:p>
            <a:pPr marL="914400" lvl="1" indent="-317500" algn="l" rtl="0">
              <a:spcBef>
                <a:spcPts val="0"/>
              </a:spcBef>
              <a:spcAft>
                <a:spcPts val="0"/>
              </a:spcAft>
              <a:buClr>
                <a:srgbClr val="222222"/>
              </a:buClr>
              <a:buSzPts val="1400"/>
              <a:buChar char="○"/>
            </a:pPr>
            <a:r>
              <a:rPr lang="en" sz="1500">
                <a:solidFill>
                  <a:srgbClr val="222222"/>
                </a:solidFill>
              </a:rPr>
              <a:t>How to do things</a:t>
            </a:r>
            <a:endParaRPr sz="1500">
              <a:solidFill>
                <a:srgbClr val="222222"/>
              </a:solidFill>
            </a:endParaRPr>
          </a:p>
          <a:p>
            <a:pPr marL="914400" lvl="1" indent="-317500" algn="l" rtl="0">
              <a:spcBef>
                <a:spcPts val="0"/>
              </a:spcBef>
              <a:spcAft>
                <a:spcPts val="0"/>
              </a:spcAft>
              <a:buClr>
                <a:srgbClr val="222222"/>
              </a:buClr>
              <a:buSzPts val="1400"/>
              <a:buChar char="○"/>
            </a:pPr>
            <a:r>
              <a:rPr lang="en" sz="1500"/>
              <a:t>Example: How to drive a car, how to register a complaint, how to write a program etc.</a:t>
            </a:r>
            <a:endParaRPr sz="1500"/>
          </a:p>
          <a:p>
            <a:pPr marL="457200" lvl="0" indent="-349250" algn="l" rtl="0">
              <a:spcBef>
                <a:spcPts val="0"/>
              </a:spcBef>
              <a:spcAft>
                <a:spcPts val="0"/>
              </a:spcAft>
              <a:buSzPts val="1900"/>
              <a:buChar char="●"/>
            </a:pPr>
            <a:r>
              <a:rPr lang="en" sz="1900"/>
              <a:t>Meta Knowledge</a:t>
            </a:r>
            <a:endParaRPr sz="1900"/>
          </a:p>
          <a:p>
            <a:pPr marL="914400" lvl="1" indent="-317500" algn="l" rtl="0">
              <a:spcBef>
                <a:spcPts val="0"/>
              </a:spcBef>
              <a:spcAft>
                <a:spcPts val="0"/>
              </a:spcAft>
              <a:buSzPts val="1400"/>
              <a:buChar char="○"/>
            </a:pPr>
            <a:r>
              <a:rPr lang="en" sz="1500"/>
              <a:t>Knowledge about knowledge</a:t>
            </a:r>
            <a:endParaRPr sz="1500"/>
          </a:p>
          <a:p>
            <a:pPr marL="914400" lvl="1" indent="-317500" algn="l" rtl="0">
              <a:spcBef>
                <a:spcPts val="0"/>
              </a:spcBef>
              <a:spcAft>
                <a:spcPts val="0"/>
              </a:spcAft>
              <a:buSzPts val="1400"/>
              <a:buChar char="○"/>
            </a:pPr>
            <a:r>
              <a:rPr lang="en" sz="1500"/>
              <a:t>Example: reliability of algorithm, advantages of the procedure</a:t>
            </a:r>
            <a:endParaRPr sz="1500"/>
          </a:p>
          <a:p>
            <a:pPr marL="457200" lvl="0" indent="-349250" algn="l" rtl="0">
              <a:spcBef>
                <a:spcPts val="0"/>
              </a:spcBef>
              <a:spcAft>
                <a:spcPts val="0"/>
              </a:spcAft>
              <a:buSzPts val="1900"/>
              <a:buChar char="●"/>
            </a:pPr>
            <a:r>
              <a:rPr lang="en" sz="1900"/>
              <a:t>Structural Knowledge</a:t>
            </a:r>
            <a:endParaRPr sz="1900"/>
          </a:p>
          <a:p>
            <a:pPr marL="914400" lvl="1" indent="-317500" algn="l" rtl="0">
              <a:spcBef>
                <a:spcPts val="0"/>
              </a:spcBef>
              <a:spcAft>
                <a:spcPts val="0"/>
              </a:spcAft>
              <a:buSzPts val="1400"/>
              <a:buChar char="○"/>
            </a:pPr>
            <a:r>
              <a:rPr lang="en" sz="1500"/>
              <a:t>Architecture and design of a software system</a:t>
            </a:r>
            <a:endParaRPr sz="1500"/>
          </a:p>
          <a:p>
            <a:pPr marL="457200" lvl="0" indent="-349250" algn="l" rtl="0">
              <a:spcBef>
                <a:spcPts val="0"/>
              </a:spcBef>
              <a:spcAft>
                <a:spcPts val="0"/>
              </a:spcAft>
              <a:buSzPts val="1900"/>
              <a:buChar char="●"/>
            </a:pPr>
            <a:r>
              <a:rPr lang="en" sz="1900"/>
              <a:t>Heuristic Knowledge</a:t>
            </a:r>
            <a:endParaRPr sz="1900"/>
          </a:p>
          <a:p>
            <a:pPr marL="914400" lvl="1" indent="-317500" algn="l" rtl="0">
              <a:spcBef>
                <a:spcPts val="0"/>
              </a:spcBef>
              <a:spcAft>
                <a:spcPts val="0"/>
              </a:spcAft>
              <a:buSzPts val="1400"/>
              <a:buChar char="○"/>
            </a:pPr>
            <a:r>
              <a:rPr lang="en" sz="1500"/>
              <a:t>Heuristic knowledge is representing knowledge of some experts in a field or subject.</a:t>
            </a:r>
            <a:endParaRPr sz="190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sp>
        <p:nvSpPr>
          <p:cNvPr id="381" name="Google Shape;381;p66"/>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3040"/>
              <a:t>Solving Wumpus World using Propositional Logic</a:t>
            </a:r>
            <a:endParaRPr/>
          </a:p>
        </p:txBody>
      </p:sp>
      <p:sp>
        <p:nvSpPr>
          <p:cNvPr id="382" name="Google Shape;382;p66"/>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rmAutofit/>
          </a:bodyPr>
          <a:lstStyle/>
          <a:p>
            <a:pPr marL="0" lvl="0" indent="0" algn="just" rtl="0">
              <a:lnSpc>
                <a:spcPct val="130000"/>
              </a:lnSpc>
              <a:spcBef>
                <a:spcPts val="1400"/>
              </a:spcBef>
              <a:spcAft>
                <a:spcPts val="0"/>
              </a:spcAft>
              <a:buNone/>
            </a:pPr>
            <a:r>
              <a:rPr lang="en" sz="1600">
                <a:solidFill>
                  <a:srgbClr val="222222"/>
                </a:solidFill>
                <a:highlight>
                  <a:srgbClr val="FFFFFF"/>
                </a:highlight>
                <a:latin typeface="Arial"/>
                <a:ea typeface="Arial"/>
                <a:cs typeface="Arial"/>
                <a:sym typeface="Arial"/>
              </a:rPr>
              <a:t>Some Propositional Rules for the wumpus world:</a:t>
            </a:r>
            <a:endParaRPr sz="1600">
              <a:solidFill>
                <a:srgbClr val="222222"/>
              </a:solidFill>
              <a:highlight>
                <a:srgbClr val="FFFFFF"/>
              </a:highlight>
              <a:latin typeface="Arial"/>
              <a:ea typeface="Arial"/>
              <a:cs typeface="Arial"/>
              <a:sym typeface="Arial"/>
            </a:endParaRPr>
          </a:p>
          <a:p>
            <a:pPr marL="0" lvl="0" indent="0" algn="l" rtl="0">
              <a:spcBef>
                <a:spcPts val="400"/>
              </a:spcBef>
              <a:spcAft>
                <a:spcPts val="1200"/>
              </a:spcAft>
              <a:buNone/>
            </a:pPr>
            <a:endParaRPr>
              <a:solidFill>
                <a:srgbClr val="222222"/>
              </a:solidFill>
            </a:endParaRPr>
          </a:p>
        </p:txBody>
      </p:sp>
      <p:pic>
        <p:nvPicPr>
          <p:cNvPr id="383" name="Google Shape;383;p66"/>
          <p:cNvPicPr preferRelativeResize="0"/>
          <p:nvPr/>
        </p:nvPicPr>
        <p:blipFill>
          <a:blip r:embed="rId3">
            <a:alphaModFix/>
          </a:blip>
          <a:stretch>
            <a:fillRect/>
          </a:stretch>
        </p:blipFill>
        <p:spPr>
          <a:xfrm>
            <a:off x="311700" y="1927025"/>
            <a:ext cx="4894575" cy="2274525"/>
          </a:xfrm>
          <a:prstGeom prst="rect">
            <a:avLst/>
          </a:prstGeom>
          <a:noFill/>
          <a:ln>
            <a:noFill/>
          </a:ln>
        </p:spPr>
      </p:pic>
      <p:sp>
        <p:nvSpPr>
          <p:cNvPr id="384" name="Google Shape;384;p66"/>
          <p:cNvSpPr txBox="1"/>
          <p:nvPr/>
        </p:nvSpPr>
        <p:spPr>
          <a:xfrm>
            <a:off x="5761925" y="3650225"/>
            <a:ext cx="2745300" cy="362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latin typeface="Times New Roman"/>
                <a:ea typeface="Times New Roman"/>
                <a:cs typeface="Times New Roman"/>
                <a:sym typeface="Times New Roman"/>
              </a:rPr>
              <a:t>By </a:t>
            </a:r>
            <a:r>
              <a:rPr lang="en" sz="1800" b="1">
                <a:solidFill>
                  <a:srgbClr val="1A0DAB"/>
                </a:solidFill>
                <a:highlight>
                  <a:schemeClr val="lt1"/>
                </a:highlight>
                <a:uFill>
                  <a:noFill/>
                </a:uFill>
                <a:latin typeface="Times New Roman"/>
                <a:ea typeface="Times New Roman"/>
                <a:cs typeface="Times New Roman"/>
                <a:sym typeface="Times New Roman"/>
                <a:hlinkClick r:id="rId4">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De Morgan's laws</a:t>
            </a:r>
            <a:endParaRPr sz="1800" b="1">
              <a:solidFill>
                <a:schemeClr val="accent1"/>
              </a:solidFill>
              <a:latin typeface="Times New Roman"/>
              <a:ea typeface="Times New Roman"/>
              <a:cs typeface="Times New Roman"/>
              <a:sym typeface="Times New Roman"/>
            </a:endParaRPr>
          </a:p>
          <a:p>
            <a:pPr marL="0" lvl="0" indent="0" algn="l" rtl="0">
              <a:spcBef>
                <a:spcPts val="0"/>
              </a:spcBef>
              <a:spcAft>
                <a:spcPts val="0"/>
              </a:spcAft>
              <a:buNone/>
            </a:pPr>
            <a:endParaRPr sz="1800">
              <a:latin typeface="Times New Roman"/>
              <a:ea typeface="Times New Roman"/>
              <a:cs typeface="Times New Roman"/>
              <a:sym typeface="Times New Roman"/>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sp>
        <p:nvSpPr>
          <p:cNvPr id="389" name="Google Shape;389;p67"/>
          <p:cNvSpPr txBox="1">
            <a:spLocks noGrp="1"/>
          </p:cNvSpPr>
          <p:nvPr>
            <p:ph type="title"/>
          </p:nvPr>
        </p:nvSpPr>
        <p:spPr>
          <a:xfrm>
            <a:off x="311700" y="140225"/>
            <a:ext cx="8520600" cy="707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3040"/>
              <a:t>Solving Wumpus World using Propositional Logic</a:t>
            </a:r>
            <a:endParaRPr/>
          </a:p>
        </p:txBody>
      </p:sp>
      <p:sp>
        <p:nvSpPr>
          <p:cNvPr id="390" name="Google Shape;390;p67"/>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rmAutofit/>
          </a:bodyPr>
          <a:lstStyle/>
          <a:p>
            <a:pPr marL="0" lvl="0" indent="0" algn="just" rtl="0">
              <a:lnSpc>
                <a:spcPct val="130000"/>
              </a:lnSpc>
              <a:spcBef>
                <a:spcPts val="1400"/>
              </a:spcBef>
              <a:spcAft>
                <a:spcPts val="0"/>
              </a:spcAft>
              <a:buNone/>
            </a:pPr>
            <a:r>
              <a:rPr lang="en" sz="1900" b="1">
                <a:solidFill>
                  <a:srgbClr val="610B4B"/>
                </a:solidFill>
                <a:highlight>
                  <a:srgbClr val="FFFFFF"/>
                </a:highlight>
              </a:rPr>
              <a:t>Representation of Knowledge Base for Wumpus world:</a:t>
            </a:r>
            <a:endParaRPr sz="1900" b="1">
              <a:solidFill>
                <a:srgbClr val="610B4B"/>
              </a:solidFill>
              <a:highlight>
                <a:srgbClr val="FFFFFF"/>
              </a:highlight>
            </a:endParaRPr>
          </a:p>
          <a:p>
            <a:pPr marL="0" lvl="0" indent="0" algn="l" rtl="0">
              <a:spcBef>
                <a:spcPts val="400"/>
              </a:spcBef>
              <a:spcAft>
                <a:spcPts val="0"/>
              </a:spcAft>
              <a:buNone/>
            </a:pPr>
            <a:endParaRPr sz="2000">
              <a:highlight>
                <a:schemeClr val="lt1"/>
              </a:highlight>
            </a:endParaRPr>
          </a:p>
          <a:p>
            <a:pPr marL="0" lvl="0" indent="0" algn="just" rtl="0">
              <a:lnSpc>
                <a:spcPct val="130000"/>
              </a:lnSpc>
              <a:spcBef>
                <a:spcPts val="1400"/>
              </a:spcBef>
              <a:spcAft>
                <a:spcPts val="400"/>
              </a:spcAft>
              <a:buNone/>
            </a:pPr>
            <a:endParaRPr sz="1600">
              <a:solidFill>
                <a:srgbClr val="610B4B"/>
              </a:solidFill>
              <a:highlight>
                <a:srgbClr val="FFFFFF"/>
              </a:highlight>
              <a:latin typeface="Arial"/>
              <a:ea typeface="Arial"/>
              <a:cs typeface="Arial"/>
              <a:sym typeface="Arial"/>
            </a:endParaRPr>
          </a:p>
        </p:txBody>
      </p:sp>
      <p:graphicFrame>
        <p:nvGraphicFramePr>
          <p:cNvPr id="391" name="Google Shape;391;p67"/>
          <p:cNvGraphicFramePr/>
          <p:nvPr/>
        </p:nvGraphicFramePr>
        <p:xfrm>
          <a:off x="952475" y="2000250"/>
          <a:ext cx="6334125" cy="1515084"/>
        </p:xfrm>
        <a:graphic>
          <a:graphicData uri="http://schemas.openxmlformats.org/drawingml/2006/table">
            <a:tbl>
              <a:tblPr>
                <a:noFill/>
                <a:tableStyleId>{1AB51991-02DF-417A-AF54-E39F8F81131B}</a:tableStyleId>
              </a:tblPr>
              <a:tblGrid>
                <a:gridCol w="904875">
                  <a:extLst>
                    <a:ext uri="{9D8B030D-6E8A-4147-A177-3AD203B41FA5}">
                      <a16:colId xmlns:a16="http://schemas.microsoft.com/office/drawing/2014/main" val="20000"/>
                    </a:ext>
                  </a:extLst>
                </a:gridCol>
                <a:gridCol w="904875">
                  <a:extLst>
                    <a:ext uri="{9D8B030D-6E8A-4147-A177-3AD203B41FA5}">
                      <a16:colId xmlns:a16="http://schemas.microsoft.com/office/drawing/2014/main" val="20001"/>
                    </a:ext>
                  </a:extLst>
                </a:gridCol>
                <a:gridCol w="904875">
                  <a:extLst>
                    <a:ext uri="{9D8B030D-6E8A-4147-A177-3AD203B41FA5}">
                      <a16:colId xmlns:a16="http://schemas.microsoft.com/office/drawing/2014/main" val="20002"/>
                    </a:ext>
                  </a:extLst>
                </a:gridCol>
                <a:gridCol w="904875">
                  <a:extLst>
                    <a:ext uri="{9D8B030D-6E8A-4147-A177-3AD203B41FA5}">
                      <a16:colId xmlns:a16="http://schemas.microsoft.com/office/drawing/2014/main" val="20003"/>
                    </a:ext>
                  </a:extLst>
                </a:gridCol>
                <a:gridCol w="904875">
                  <a:extLst>
                    <a:ext uri="{9D8B030D-6E8A-4147-A177-3AD203B41FA5}">
                      <a16:colId xmlns:a16="http://schemas.microsoft.com/office/drawing/2014/main" val="20004"/>
                    </a:ext>
                  </a:extLst>
                </a:gridCol>
                <a:gridCol w="904875">
                  <a:extLst>
                    <a:ext uri="{9D8B030D-6E8A-4147-A177-3AD203B41FA5}">
                      <a16:colId xmlns:a16="http://schemas.microsoft.com/office/drawing/2014/main" val="20005"/>
                    </a:ext>
                  </a:extLst>
                </a:gridCol>
                <a:gridCol w="904875">
                  <a:extLst>
                    <a:ext uri="{9D8B030D-6E8A-4147-A177-3AD203B41FA5}">
                      <a16:colId xmlns:a16="http://schemas.microsoft.com/office/drawing/2014/main" val="20006"/>
                    </a:ext>
                  </a:extLst>
                </a:gridCol>
              </a:tblGrid>
              <a:tr h="381000">
                <a:tc>
                  <a:txBody>
                    <a:bodyPr/>
                    <a:lstStyle/>
                    <a:p>
                      <a:pPr marL="0" lvl="0" indent="0" algn="l" rtl="0">
                        <a:lnSpc>
                          <a:spcPct val="115000"/>
                        </a:lnSpc>
                        <a:spcBef>
                          <a:spcPts val="0"/>
                        </a:spcBef>
                        <a:spcAft>
                          <a:spcPts val="1200"/>
                        </a:spcAft>
                        <a:buNone/>
                      </a:pPr>
                      <a:r>
                        <a:rPr lang="en" sz="2000">
                          <a:latin typeface="Times New Roman"/>
                          <a:ea typeface="Times New Roman"/>
                          <a:cs typeface="Times New Roman"/>
                          <a:sym typeface="Times New Roman"/>
                        </a:rPr>
                        <a:t>¬W11</a:t>
                      </a:r>
                      <a:endParaRPr/>
                    </a:p>
                  </a:txBody>
                  <a:tcPr marL="91425" marR="91425" marT="91425" marB="91425"/>
                </a:tc>
                <a:tc>
                  <a:txBody>
                    <a:bodyPr/>
                    <a:lstStyle/>
                    <a:p>
                      <a:pPr marL="0" lvl="0" indent="0" algn="l" rtl="0">
                        <a:lnSpc>
                          <a:spcPct val="115000"/>
                        </a:lnSpc>
                        <a:spcBef>
                          <a:spcPts val="0"/>
                        </a:spcBef>
                        <a:spcAft>
                          <a:spcPts val="1200"/>
                        </a:spcAft>
                        <a:buNone/>
                      </a:pPr>
                      <a:r>
                        <a:rPr lang="en" sz="2000">
                          <a:latin typeface="Times New Roman"/>
                          <a:ea typeface="Times New Roman"/>
                          <a:cs typeface="Times New Roman"/>
                          <a:sym typeface="Times New Roman"/>
                        </a:rPr>
                        <a:t>V11</a:t>
                      </a:r>
                      <a:endParaRPr sz="2000">
                        <a:latin typeface="Times New Roman"/>
                        <a:ea typeface="Times New Roman"/>
                        <a:cs typeface="Times New Roman"/>
                        <a:sym typeface="Times New Roman"/>
                      </a:endParaRPr>
                    </a:p>
                  </a:txBody>
                  <a:tcPr marL="91425" marR="91425" marT="91425" marB="91425"/>
                </a:tc>
                <a:tc>
                  <a:txBody>
                    <a:bodyPr/>
                    <a:lstStyle/>
                    <a:p>
                      <a:pPr marL="0" lvl="0" indent="0" algn="l" rtl="0">
                        <a:lnSpc>
                          <a:spcPct val="115000"/>
                        </a:lnSpc>
                        <a:spcBef>
                          <a:spcPts val="0"/>
                        </a:spcBef>
                        <a:spcAft>
                          <a:spcPts val="1200"/>
                        </a:spcAft>
                        <a:buNone/>
                      </a:pPr>
                      <a:r>
                        <a:rPr lang="en" sz="2000">
                          <a:latin typeface="Times New Roman"/>
                          <a:ea typeface="Times New Roman"/>
                          <a:cs typeface="Times New Roman"/>
                          <a:sym typeface="Times New Roman"/>
                        </a:rPr>
                        <a:t>¬S11</a:t>
                      </a:r>
                      <a:endParaRPr/>
                    </a:p>
                  </a:txBody>
                  <a:tcPr marL="91425" marR="91425" marT="91425" marB="91425"/>
                </a:tc>
                <a:tc>
                  <a:txBody>
                    <a:bodyPr/>
                    <a:lstStyle/>
                    <a:p>
                      <a:pPr marL="0" lvl="0" indent="0" algn="l" rtl="0">
                        <a:lnSpc>
                          <a:spcPct val="115000"/>
                        </a:lnSpc>
                        <a:spcBef>
                          <a:spcPts val="0"/>
                        </a:spcBef>
                        <a:spcAft>
                          <a:spcPts val="1200"/>
                        </a:spcAft>
                        <a:buNone/>
                      </a:pPr>
                      <a:r>
                        <a:rPr lang="en" sz="2000">
                          <a:latin typeface="Times New Roman"/>
                          <a:ea typeface="Times New Roman"/>
                          <a:cs typeface="Times New Roman"/>
                          <a:sym typeface="Times New Roman"/>
                        </a:rPr>
                        <a:t>¬P11</a:t>
                      </a:r>
                      <a:endParaRPr/>
                    </a:p>
                  </a:txBody>
                  <a:tcPr marL="91425" marR="91425" marT="91425" marB="91425"/>
                </a:tc>
                <a:tc>
                  <a:txBody>
                    <a:bodyPr/>
                    <a:lstStyle/>
                    <a:p>
                      <a:pPr marL="0" lvl="0" indent="0" algn="l" rtl="0">
                        <a:lnSpc>
                          <a:spcPct val="115000"/>
                        </a:lnSpc>
                        <a:spcBef>
                          <a:spcPts val="0"/>
                        </a:spcBef>
                        <a:spcAft>
                          <a:spcPts val="1200"/>
                        </a:spcAft>
                        <a:buNone/>
                      </a:pPr>
                      <a:r>
                        <a:rPr lang="en" sz="2000">
                          <a:latin typeface="Times New Roman"/>
                          <a:ea typeface="Times New Roman"/>
                          <a:cs typeface="Times New Roman"/>
                          <a:sym typeface="Times New Roman"/>
                        </a:rPr>
                        <a:t>¬B11</a:t>
                      </a:r>
                      <a:endParaRPr/>
                    </a:p>
                  </a:txBody>
                  <a:tcPr marL="91425" marR="91425" marT="91425" marB="91425"/>
                </a:tc>
                <a:tc>
                  <a:txBody>
                    <a:bodyPr/>
                    <a:lstStyle/>
                    <a:p>
                      <a:pPr marL="0" lvl="0" indent="0" algn="l" rtl="0">
                        <a:lnSpc>
                          <a:spcPct val="115000"/>
                        </a:lnSpc>
                        <a:spcBef>
                          <a:spcPts val="0"/>
                        </a:spcBef>
                        <a:spcAft>
                          <a:spcPts val="1200"/>
                        </a:spcAft>
                        <a:buNone/>
                      </a:pPr>
                      <a:r>
                        <a:rPr lang="en" sz="2000">
                          <a:latin typeface="Times New Roman"/>
                          <a:ea typeface="Times New Roman"/>
                          <a:cs typeface="Times New Roman"/>
                          <a:sym typeface="Times New Roman"/>
                        </a:rPr>
                        <a:t>¬G11</a:t>
                      </a:r>
                      <a:endParaRPr/>
                    </a:p>
                  </a:txBody>
                  <a:tcPr marL="91425" marR="91425" marT="91425" marB="91425"/>
                </a:tc>
                <a:tc>
                  <a:txBody>
                    <a:bodyPr/>
                    <a:lstStyle/>
                    <a:p>
                      <a:pPr marL="0" lvl="0" indent="0" algn="l" rtl="0">
                        <a:spcBef>
                          <a:spcPts val="0"/>
                        </a:spcBef>
                        <a:spcAft>
                          <a:spcPts val="0"/>
                        </a:spcAft>
                        <a:buNone/>
                      </a:pPr>
                      <a:r>
                        <a:rPr lang="en" sz="2000">
                          <a:latin typeface="Times New Roman"/>
                          <a:ea typeface="Times New Roman"/>
                          <a:cs typeface="Times New Roman"/>
                          <a:sym typeface="Times New Roman"/>
                        </a:rPr>
                        <a:t>OK11</a:t>
                      </a:r>
                      <a:endParaRPr/>
                    </a:p>
                  </a:txBody>
                  <a:tcPr marL="91425" marR="91425" marT="91425" marB="91425"/>
                </a:tc>
                <a:extLst>
                  <a:ext uri="{0D108BD9-81ED-4DB2-BD59-A6C34878D82A}">
                    <a16:rowId xmlns:a16="http://schemas.microsoft.com/office/drawing/2014/main" val="10000"/>
                  </a:ext>
                </a:extLst>
              </a:tr>
              <a:tr h="381000">
                <a:tc>
                  <a:txBody>
                    <a:bodyPr/>
                    <a:lstStyle/>
                    <a:p>
                      <a:pPr marL="0" lvl="0" indent="0" algn="l" rtl="0">
                        <a:lnSpc>
                          <a:spcPct val="115000"/>
                        </a:lnSpc>
                        <a:spcBef>
                          <a:spcPts val="0"/>
                        </a:spcBef>
                        <a:spcAft>
                          <a:spcPts val="1200"/>
                        </a:spcAft>
                        <a:buNone/>
                      </a:pPr>
                      <a:r>
                        <a:rPr lang="en" sz="2000">
                          <a:latin typeface="Times New Roman"/>
                          <a:ea typeface="Times New Roman"/>
                          <a:cs typeface="Times New Roman"/>
                          <a:sym typeface="Times New Roman"/>
                        </a:rPr>
                        <a:t>¬W21</a:t>
                      </a: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l" rtl="0">
                        <a:lnSpc>
                          <a:spcPct val="115000"/>
                        </a:lnSpc>
                        <a:spcBef>
                          <a:spcPts val="0"/>
                        </a:spcBef>
                        <a:spcAft>
                          <a:spcPts val="1200"/>
                        </a:spcAft>
                        <a:buNone/>
                      </a:pPr>
                      <a:r>
                        <a:rPr lang="en" sz="2000">
                          <a:latin typeface="Times New Roman"/>
                          <a:ea typeface="Times New Roman"/>
                          <a:cs typeface="Times New Roman"/>
                          <a:sym typeface="Times New Roman"/>
                        </a:rPr>
                        <a:t>¬W12</a:t>
                      </a: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extLst>
                  <a:ext uri="{0D108BD9-81ED-4DB2-BD59-A6C34878D82A}">
                    <a16:rowId xmlns:a16="http://schemas.microsoft.com/office/drawing/2014/main" val="10002"/>
                  </a:ext>
                </a:extLst>
              </a:tr>
            </a:tbl>
          </a:graphicData>
        </a:graphic>
      </p:graphicFrame>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pic>
        <p:nvPicPr>
          <p:cNvPr id="396" name="Google Shape;396;p68"/>
          <p:cNvPicPr preferRelativeResize="0"/>
          <p:nvPr/>
        </p:nvPicPr>
        <p:blipFill>
          <a:blip r:embed="rId3">
            <a:alphaModFix/>
          </a:blip>
          <a:stretch>
            <a:fillRect/>
          </a:stretch>
        </p:blipFill>
        <p:spPr>
          <a:xfrm>
            <a:off x="225500" y="445025"/>
            <a:ext cx="8520600" cy="4316504"/>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pic>
        <p:nvPicPr>
          <p:cNvPr id="401" name="Google Shape;401;p69"/>
          <p:cNvPicPr preferRelativeResize="0"/>
          <p:nvPr/>
        </p:nvPicPr>
        <p:blipFill>
          <a:blip r:embed="rId3">
            <a:alphaModFix/>
          </a:blip>
          <a:stretch>
            <a:fillRect/>
          </a:stretch>
        </p:blipFill>
        <p:spPr>
          <a:xfrm>
            <a:off x="498492" y="658276"/>
            <a:ext cx="8147008" cy="382695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406" name="Google Shape;406;p70"/>
          <p:cNvSpPr txBox="1">
            <a:spLocks noGrp="1"/>
          </p:cNvSpPr>
          <p:nvPr>
            <p:ph type="body" idx="4294967295"/>
          </p:nvPr>
        </p:nvSpPr>
        <p:spPr>
          <a:xfrm>
            <a:off x="311700" y="473100"/>
            <a:ext cx="8520600" cy="33027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sz="1600" b="1">
                <a:solidFill>
                  <a:srgbClr val="333333"/>
                </a:solidFill>
                <a:highlight>
                  <a:srgbClr val="FFFFFF"/>
                </a:highlight>
              </a:rPr>
              <a:t>S</a:t>
            </a:r>
            <a:r>
              <a:rPr lang="en" sz="1600" b="1" baseline="-25000">
                <a:solidFill>
                  <a:srgbClr val="333333"/>
                </a:solidFill>
                <a:highlight>
                  <a:srgbClr val="FFFFFF"/>
                </a:highlight>
              </a:rPr>
              <a:t>12</a:t>
            </a:r>
            <a:r>
              <a:rPr lang="en" sz="1600">
                <a:solidFill>
                  <a:srgbClr val="333333"/>
                </a:solidFill>
                <a:highlight>
                  <a:srgbClr val="FFFFFF"/>
                </a:highlight>
              </a:rPr>
              <a:t> and </a:t>
            </a:r>
            <a:r>
              <a:rPr lang="en" sz="1600" b="1">
                <a:solidFill>
                  <a:srgbClr val="333333"/>
                </a:solidFill>
                <a:highlight>
                  <a:srgbClr val="FFFFFF"/>
                </a:highlight>
              </a:rPr>
              <a:t>R</a:t>
            </a:r>
            <a:r>
              <a:rPr lang="en" sz="1600" b="1" baseline="-25000">
                <a:solidFill>
                  <a:srgbClr val="333333"/>
                </a:solidFill>
                <a:highlight>
                  <a:srgbClr val="FFFFFF"/>
                </a:highlight>
              </a:rPr>
              <a:t>4</a:t>
            </a:r>
            <a:r>
              <a:rPr lang="en" sz="1600">
                <a:solidFill>
                  <a:srgbClr val="333333"/>
                </a:solidFill>
                <a:highlight>
                  <a:srgbClr val="FFFFFF"/>
                </a:highlight>
              </a:rPr>
              <a:t> which is </a:t>
            </a:r>
            <a:r>
              <a:rPr lang="en" sz="1600" b="1">
                <a:solidFill>
                  <a:srgbClr val="333333"/>
                </a:solidFill>
                <a:highlight>
                  <a:srgbClr val="FFFFFF"/>
                </a:highlight>
              </a:rPr>
              <a:t>S</a:t>
            </a:r>
            <a:r>
              <a:rPr lang="en" sz="1600" b="1" baseline="-25000">
                <a:solidFill>
                  <a:srgbClr val="333333"/>
                </a:solidFill>
                <a:highlight>
                  <a:srgbClr val="FFFFFF"/>
                </a:highlight>
              </a:rPr>
              <a:t>12</a:t>
            </a:r>
            <a:r>
              <a:rPr lang="en" sz="1600" b="1">
                <a:solidFill>
                  <a:srgbClr val="333333"/>
                </a:solidFill>
                <a:highlight>
                  <a:srgbClr val="FFFFFF"/>
                </a:highlight>
              </a:rPr>
              <a:t> → W</a:t>
            </a:r>
            <a:r>
              <a:rPr lang="en" sz="1600" b="1" baseline="-25000">
                <a:solidFill>
                  <a:srgbClr val="333333"/>
                </a:solidFill>
                <a:highlight>
                  <a:srgbClr val="FFFFFF"/>
                </a:highlight>
              </a:rPr>
              <a:t>13</a:t>
            </a:r>
            <a:r>
              <a:rPr lang="en" sz="1600" b="1">
                <a:solidFill>
                  <a:srgbClr val="333333"/>
                </a:solidFill>
                <a:highlight>
                  <a:srgbClr val="FFFFFF"/>
                </a:highlight>
              </a:rPr>
              <a:t> ∨. W</a:t>
            </a:r>
            <a:r>
              <a:rPr lang="en" sz="1600" b="1" baseline="-25000">
                <a:solidFill>
                  <a:srgbClr val="333333"/>
                </a:solidFill>
                <a:highlight>
                  <a:srgbClr val="FFFFFF"/>
                </a:highlight>
              </a:rPr>
              <a:t>12</a:t>
            </a:r>
            <a:r>
              <a:rPr lang="en" sz="1600" b="1">
                <a:solidFill>
                  <a:srgbClr val="333333"/>
                </a:solidFill>
                <a:highlight>
                  <a:srgbClr val="FFFFFF"/>
                </a:highlight>
              </a:rPr>
              <a:t> ∨. W</a:t>
            </a:r>
            <a:r>
              <a:rPr lang="en" sz="1600" b="1" baseline="-25000">
                <a:solidFill>
                  <a:srgbClr val="333333"/>
                </a:solidFill>
                <a:highlight>
                  <a:srgbClr val="FFFFFF"/>
                </a:highlight>
              </a:rPr>
              <a:t>22</a:t>
            </a:r>
            <a:r>
              <a:rPr lang="en" sz="1600" b="1">
                <a:solidFill>
                  <a:srgbClr val="333333"/>
                </a:solidFill>
                <a:highlight>
                  <a:srgbClr val="FFFFFF"/>
                </a:highlight>
              </a:rPr>
              <a:t> ∨.W</a:t>
            </a:r>
            <a:r>
              <a:rPr lang="en" sz="1600" b="1" baseline="-25000">
                <a:solidFill>
                  <a:srgbClr val="333333"/>
                </a:solidFill>
                <a:highlight>
                  <a:srgbClr val="FFFFFF"/>
                </a:highlight>
              </a:rPr>
              <a:t>11</a:t>
            </a:r>
            <a:r>
              <a:rPr lang="en" sz="1600">
                <a:solidFill>
                  <a:srgbClr val="333333"/>
                </a:solidFill>
                <a:highlight>
                  <a:srgbClr val="FFFFFF"/>
                </a:highlight>
              </a:rPr>
              <a:t>, we will get the output as </a:t>
            </a:r>
            <a:r>
              <a:rPr lang="en" sz="1600" b="1">
                <a:solidFill>
                  <a:srgbClr val="333333"/>
                </a:solidFill>
                <a:highlight>
                  <a:srgbClr val="FFFFFF"/>
                </a:highlight>
              </a:rPr>
              <a:t>W</a:t>
            </a:r>
            <a:r>
              <a:rPr lang="en" sz="1600" b="1" baseline="-25000">
                <a:solidFill>
                  <a:srgbClr val="333333"/>
                </a:solidFill>
                <a:highlight>
                  <a:srgbClr val="FFFFFF"/>
                </a:highlight>
              </a:rPr>
              <a:t>13</a:t>
            </a:r>
            <a:r>
              <a:rPr lang="en" sz="1600" b="1">
                <a:solidFill>
                  <a:srgbClr val="333333"/>
                </a:solidFill>
                <a:highlight>
                  <a:srgbClr val="FFFFFF"/>
                </a:highlight>
              </a:rPr>
              <a:t>∨ W</a:t>
            </a:r>
            <a:r>
              <a:rPr lang="en" sz="1600" b="1" baseline="-25000">
                <a:solidFill>
                  <a:srgbClr val="333333"/>
                </a:solidFill>
                <a:highlight>
                  <a:srgbClr val="FFFFFF"/>
                </a:highlight>
              </a:rPr>
              <a:t>12</a:t>
            </a:r>
            <a:r>
              <a:rPr lang="en" sz="1600" b="1">
                <a:solidFill>
                  <a:srgbClr val="333333"/>
                </a:solidFill>
                <a:highlight>
                  <a:srgbClr val="FFFFFF"/>
                </a:highlight>
              </a:rPr>
              <a:t> ∨ W</a:t>
            </a:r>
            <a:r>
              <a:rPr lang="en" sz="1600" b="1" baseline="-25000">
                <a:solidFill>
                  <a:srgbClr val="333333"/>
                </a:solidFill>
                <a:highlight>
                  <a:srgbClr val="FFFFFF"/>
                </a:highlight>
              </a:rPr>
              <a:t>22</a:t>
            </a:r>
            <a:r>
              <a:rPr lang="en" sz="1600" b="1">
                <a:solidFill>
                  <a:srgbClr val="333333"/>
                </a:solidFill>
                <a:highlight>
                  <a:srgbClr val="FFFFFF"/>
                </a:highlight>
              </a:rPr>
              <a:t> ∨.W</a:t>
            </a:r>
            <a:r>
              <a:rPr lang="en" sz="1600" b="1" baseline="-25000">
                <a:solidFill>
                  <a:srgbClr val="333333"/>
                </a:solidFill>
                <a:highlight>
                  <a:srgbClr val="FFFFFF"/>
                </a:highlight>
              </a:rPr>
              <a:t>11</a:t>
            </a:r>
            <a:r>
              <a:rPr lang="en" sz="1600">
                <a:solidFill>
                  <a:srgbClr val="333333"/>
                </a:solidFill>
                <a:highlight>
                  <a:srgbClr val="FFFFFF"/>
                </a:highlight>
              </a:rPr>
              <a:t>.</a:t>
            </a:r>
            <a:endParaRPr sz="1600"/>
          </a:p>
        </p:txBody>
      </p:sp>
      <p:pic>
        <p:nvPicPr>
          <p:cNvPr id="407" name="Google Shape;407;p70"/>
          <p:cNvPicPr preferRelativeResize="0"/>
          <p:nvPr/>
        </p:nvPicPr>
        <p:blipFill rotWithShape="1">
          <a:blip r:embed="rId3">
            <a:alphaModFix/>
          </a:blip>
          <a:srcRect b="37853"/>
          <a:stretch/>
        </p:blipFill>
        <p:spPr>
          <a:xfrm>
            <a:off x="404725" y="1157250"/>
            <a:ext cx="8334550" cy="195365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pic>
        <p:nvPicPr>
          <p:cNvPr id="412" name="Google Shape;412;p71"/>
          <p:cNvPicPr preferRelativeResize="0"/>
          <p:nvPr/>
        </p:nvPicPr>
        <p:blipFill rotWithShape="1">
          <a:blip r:embed="rId3">
            <a:alphaModFix/>
          </a:blip>
          <a:srcRect b="11933"/>
          <a:stretch/>
        </p:blipFill>
        <p:spPr>
          <a:xfrm>
            <a:off x="252450" y="959950"/>
            <a:ext cx="8639101" cy="322360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pic>
        <p:nvPicPr>
          <p:cNvPr id="417" name="Google Shape;417;p72"/>
          <p:cNvPicPr preferRelativeResize="0"/>
          <p:nvPr/>
        </p:nvPicPr>
        <p:blipFill>
          <a:blip r:embed="rId3">
            <a:alphaModFix/>
          </a:blip>
          <a:stretch>
            <a:fillRect/>
          </a:stretch>
        </p:blipFill>
        <p:spPr>
          <a:xfrm>
            <a:off x="839050" y="0"/>
            <a:ext cx="7605599" cy="5069125"/>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421"/>
        <p:cNvGrpSpPr/>
        <p:nvPr/>
      </p:nvGrpSpPr>
      <p:grpSpPr>
        <a:xfrm>
          <a:off x="0" y="0"/>
          <a:ext cx="0" cy="0"/>
          <a:chOff x="0" y="0"/>
          <a:chExt cx="0" cy="0"/>
        </a:xfrm>
      </p:grpSpPr>
      <p:sp>
        <p:nvSpPr>
          <p:cNvPr id="422" name="Google Shape;422;p73"/>
          <p:cNvSpPr txBox="1">
            <a:spLocks noGrp="1"/>
          </p:cNvSpPr>
          <p:nvPr>
            <p:ph type="title"/>
          </p:nvPr>
        </p:nvSpPr>
        <p:spPr>
          <a:xfrm>
            <a:off x="1511302" y="1314454"/>
            <a:ext cx="6119100" cy="1366800"/>
          </a:xfrm>
          <a:prstGeom prst="rect">
            <a:avLst/>
          </a:prstGeom>
          <a:noFill/>
          <a:ln>
            <a:noFill/>
          </a:ln>
        </p:spPr>
        <p:txBody>
          <a:bodyPr spcFirstLastPara="1" wrap="square" lIns="68575" tIns="34275" rIns="68575" bIns="34275" anchor="b" anchorCtr="0">
            <a:normAutofit fontScale="90000"/>
          </a:bodyPr>
          <a:lstStyle/>
          <a:p>
            <a:pPr marL="0" lvl="0" indent="0" algn="ctr" rtl="0">
              <a:spcBef>
                <a:spcPts val="0"/>
              </a:spcBef>
              <a:spcAft>
                <a:spcPts val="0"/>
              </a:spcAft>
              <a:buClr>
                <a:srgbClr val="262626"/>
              </a:buClr>
              <a:buSzPct val="100000"/>
              <a:buFont typeface="Times New Roman"/>
              <a:buNone/>
            </a:pPr>
            <a:r>
              <a:rPr lang="en" b="1">
                <a:latin typeface="Times New Roman"/>
                <a:ea typeface="Times New Roman"/>
                <a:cs typeface="Times New Roman"/>
                <a:sym typeface="Times New Roman"/>
              </a:rPr>
              <a:t>Forward Chaining and Backward Chaining in AI</a:t>
            </a:r>
            <a:r>
              <a:rPr lang="en"/>
              <a:t/>
            </a:r>
            <a:br>
              <a:rPr lang="en"/>
            </a:br>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427" name="Google Shape;427;p74"/>
          <p:cNvSpPr/>
          <p:nvPr/>
        </p:nvSpPr>
        <p:spPr>
          <a:xfrm>
            <a:off x="120175" y="993125"/>
            <a:ext cx="8772600" cy="3753900"/>
          </a:xfrm>
          <a:prstGeom prst="rect">
            <a:avLst/>
          </a:prstGeom>
          <a:noFill/>
          <a:ln>
            <a:noFill/>
          </a:ln>
        </p:spPr>
        <p:txBody>
          <a:bodyPr spcFirstLastPara="1" wrap="square" lIns="68575" tIns="34275" rIns="68575" bIns="34275" anchor="t" anchorCtr="0">
            <a:noAutofit/>
          </a:bodyPr>
          <a:lstStyle/>
          <a:p>
            <a:pPr marL="457200" marR="0" lvl="0" indent="-361950" algn="just" rtl="0">
              <a:spcBef>
                <a:spcPts val="0"/>
              </a:spcBef>
              <a:spcAft>
                <a:spcPts val="0"/>
              </a:spcAft>
              <a:buClr>
                <a:srgbClr val="333333"/>
              </a:buClr>
              <a:buSzPts val="2100"/>
              <a:buFont typeface="Times New Roman"/>
              <a:buChar char="●"/>
            </a:pPr>
            <a:r>
              <a:rPr lang="en" sz="2100">
                <a:solidFill>
                  <a:srgbClr val="333333"/>
                </a:solidFill>
                <a:latin typeface="Times New Roman"/>
                <a:ea typeface="Times New Roman"/>
                <a:cs typeface="Times New Roman"/>
                <a:sym typeface="Times New Roman"/>
              </a:rPr>
              <a:t>Inference is extracting conclusion or decision </a:t>
            </a:r>
            <a:endParaRPr sz="2100">
              <a:solidFill>
                <a:srgbClr val="333333"/>
              </a:solidFill>
              <a:latin typeface="Times New Roman"/>
              <a:ea typeface="Times New Roman"/>
              <a:cs typeface="Times New Roman"/>
              <a:sym typeface="Times New Roman"/>
            </a:endParaRPr>
          </a:p>
          <a:p>
            <a:pPr marL="457200" marR="0" lvl="0" indent="-361950" algn="just" rtl="0">
              <a:spcBef>
                <a:spcPts val="1000"/>
              </a:spcBef>
              <a:spcAft>
                <a:spcPts val="0"/>
              </a:spcAft>
              <a:buClr>
                <a:srgbClr val="333333"/>
              </a:buClr>
              <a:buSzPts val="2100"/>
              <a:buFont typeface="Times New Roman"/>
              <a:buChar char="●"/>
            </a:pPr>
            <a:r>
              <a:rPr lang="en" sz="2100">
                <a:solidFill>
                  <a:srgbClr val="333333"/>
                </a:solidFill>
                <a:latin typeface="Times New Roman"/>
                <a:ea typeface="Times New Roman"/>
                <a:cs typeface="Times New Roman"/>
                <a:sym typeface="Times New Roman"/>
              </a:rPr>
              <a:t>The inference engine is the component of the intelligent system in artificial intelligence, </a:t>
            </a:r>
            <a:r>
              <a:rPr lang="en" sz="2100" b="1">
                <a:solidFill>
                  <a:srgbClr val="333333"/>
                </a:solidFill>
                <a:latin typeface="Times New Roman"/>
                <a:ea typeface="Times New Roman"/>
                <a:cs typeface="Times New Roman"/>
                <a:sym typeface="Times New Roman"/>
              </a:rPr>
              <a:t>which applies logical rules to the knowledge base to infer new information from known facts. </a:t>
            </a:r>
            <a:endParaRPr sz="2100" b="1">
              <a:solidFill>
                <a:srgbClr val="333333"/>
              </a:solidFill>
              <a:latin typeface="Times New Roman"/>
              <a:ea typeface="Times New Roman"/>
              <a:cs typeface="Times New Roman"/>
              <a:sym typeface="Times New Roman"/>
            </a:endParaRPr>
          </a:p>
          <a:p>
            <a:pPr marL="457200" marR="0" lvl="0" indent="-361950" algn="just" rtl="0">
              <a:spcBef>
                <a:spcPts val="1000"/>
              </a:spcBef>
              <a:spcAft>
                <a:spcPts val="0"/>
              </a:spcAft>
              <a:buClr>
                <a:srgbClr val="333333"/>
              </a:buClr>
              <a:buSzPts val="2100"/>
              <a:buFont typeface="Times New Roman"/>
              <a:buChar char="●"/>
            </a:pPr>
            <a:r>
              <a:rPr lang="en" sz="2100">
                <a:solidFill>
                  <a:srgbClr val="333333"/>
                </a:solidFill>
                <a:latin typeface="Times New Roman"/>
                <a:ea typeface="Times New Roman"/>
                <a:cs typeface="Times New Roman"/>
                <a:sym typeface="Times New Roman"/>
              </a:rPr>
              <a:t>The first inference engine was part of the expert system. </a:t>
            </a:r>
            <a:endParaRPr sz="2100">
              <a:solidFill>
                <a:srgbClr val="333333"/>
              </a:solidFill>
              <a:latin typeface="Times New Roman"/>
              <a:ea typeface="Times New Roman"/>
              <a:cs typeface="Times New Roman"/>
              <a:sym typeface="Times New Roman"/>
            </a:endParaRPr>
          </a:p>
          <a:p>
            <a:pPr marL="457200" marR="0" lvl="0" indent="-361950" algn="just" rtl="0">
              <a:spcBef>
                <a:spcPts val="1000"/>
              </a:spcBef>
              <a:spcAft>
                <a:spcPts val="0"/>
              </a:spcAft>
              <a:buClr>
                <a:srgbClr val="333333"/>
              </a:buClr>
              <a:buSzPts val="2100"/>
              <a:buFont typeface="Times New Roman"/>
              <a:buChar char="●"/>
            </a:pPr>
            <a:r>
              <a:rPr lang="en" sz="2100">
                <a:solidFill>
                  <a:srgbClr val="333333"/>
                </a:solidFill>
                <a:latin typeface="Times New Roman"/>
                <a:ea typeface="Times New Roman"/>
                <a:cs typeface="Times New Roman"/>
                <a:sym typeface="Times New Roman"/>
              </a:rPr>
              <a:t>Inference engine commonly proceeds in two modes, which are:</a:t>
            </a:r>
            <a:endParaRPr sz="2100">
              <a:solidFill>
                <a:srgbClr val="333333"/>
              </a:solidFill>
              <a:latin typeface="Times New Roman"/>
              <a:ea typeface="Times New Roman"/>
              <a:cs typeface="Times New Roman"/>
              <a:sym typeface="Times New Roman"/>
            </a:endParaRPr>
          </a:p>
          <a:p>
            <a:pPr marL="914400" marR="0" lvl="1" indent="-361950" algn="just" rtl="0">
              <a:spcBef>
                <a:spcPts val="1000"/>
              </a:spcBef>
              <a:spcAft>
                <a:spcPts val="0"/>
              </a:spcAft>
              <a:buClr>
                <a:srgbClr val="333333"/>
              </a:buClr>
              <a:buSzPts val="2100"/>
              <a:buFont typeface="Times New Roman"/>
              <a:buChar char="○"/>
            </a:pPr>
            <a:r>
              <a:rPr lang="en" sz="2100" b="1">
                <a:solidFill>
                  <a:srgbClr val="000000"/>
                </a:solidFill>
                <a:latin typeface="Times New Roman"/>
                <a:ea typeface="Times New Roman"/>
                <a:cs typeface="Times New Roman"/>
                <a:sym typeface="Times New Roman"/>
              </a:rPr>
              <a:t>Forward </a:t>
            </a:r>
            <a:r>
              <a:rPr lang="en" sz="2100" b="1">
                <a:latin typeface="Times New Roman"/>
                <a:ea typeface="Times New Roman"/>
                <a:cs typeface="Times New Roman"/>
                <a:sym typeface="Times New Roman"/>
              </a:rPr>
              <a:t>C</a:t>
            </a:r>
            <a:r>
              <a:rPr lang="en" sz="2100" b="1">
                <a:solidFill>
                  <a:srgbClr val="000000"/>
                </a:solidFill>
                <a:latin typeface="Times New Roman"/>
                <a:ea typeface="Times New Roman"/>
                <a:cs typeface="Times New Roman"/>
                <a:sym typeface="Times New Roman"/>
              </a:rPr>
              <a:t>haining</a:t>
            </a:r>
            <a:endParaRPr sz="2100">
              <a:latin typeface="Times New Roman"/>
              <a:ea typeface="Times New Roman"/>
              <a:cs typeface="Times New Roman"/>
              <a:sym typeface="Times New Roman"/>
            </a:endParaRPr>
          </a:p>
          <a:p>
            <a:pPr marL="914400" marR="0" lvl="1" indent="-361950" algn="just" rtl="0">
              <a:spcBef>
                <a:spcPts val="1000"/>
              </a:spcBef>
              <a:spcAft>
                <a:spcPts val="1000"/>
              </a:spcAft>
              <a:buClr>
                <a:srgbClr val="333333"/>
              </a:buClr>
              <a:buSzPts val="2100"/>
              <a:buFont typeface="Times New Roman"/>
              <a:buChar char="○"/>
            </a:pPr>
            <a:r>
              <a:rPr lang="en" sz="2100" b="1">
                <a:solidFill>
                  <a:srgbClr val="000000"/>
                </a:solidFill>
                <a:latin typeface="Times New Roman"/>
                <a:ea typeface="Times New Roman"/>
                <a:cs typeface="Times New Roman"/>
                <a:sym typeface="Times New Roman"/>
              </a:rPr>
              <a:t>Backward </a:t>
            </a:r>
            <a:r>
              <a:rPr lang="en" sz="2100" b="1">
                <a:latin typeface="Times New Roman"/>
                <a:ea typeface="Times New Roman"/>
                <a:cs typeface="Times New Roman"/>
                <a:sym typeface="Times New Roman"/>
              </a:rPr>
              <a:t>C</a:t>
            </a:r>
            <a:r>
              <a:rPr lang="en" sz="2100" b="1">
                <a:solidFill>
                  <a:srgbClr val="000000"/>
                </a:solidFill>
                <a:latin typeface="Times New Roman"/>
                <a:ea typeface="Times New Roman"/>
                <a:cs typeface="Times New Roman"/>
                <a:sym typeface="Times New Roman"/>
              </a:rPr>
              <a:t>haining</a:t>
            </a:r>
            <a:endParaRPr sz="2100" b="0" i="0">
              <a:solidFill>
                <a:srgbClr val="000000"/>
              </a:solidFill>
              <a:latin typeface="Times New Roman"/>
              <a:ea typeface="Times New Roman"/>
              <a:cs typeface="Times New Roman"/>
              <a:sym typeface="Times New Roman"/>
            </a:endParaRPr>
          </a:p>
        </p:txBody>
      </p:sp>
      <p:sp>
        <p:nvSpPr>
          <p:cNvPr id="428" name="Google Shape;428;p74"/>
          <p:cNvSpPr txBox="1">
            <a:spLocks noGrp="1"/>
          </p:cNvSpPr>
          <p:nvPr>
            <p:ph type="title"/>
          </p:nvPr>
        </p:nvSpPr>
        <p:spPr>
          <a:xfrm>
            <a:off x="311700" y="64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Inference Engine</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432"/>
        <p:cNvGrpSpPr/>
        <p:nvPr/>
      </p:nvGrpSpPr>
      <p:grpSpPr>
        <a:xfrm>
          <a:off x="0" y="0"/>
          <a:ext cx="0" cy="0"/>
          <a:chOff x="0" y="0"/>
          <a:chExt cx="0" cy="0"/>
        </a:xfrm>
      </p:grpSpPr>
      <p:sp>
        <p:nvSpPr>
          <p:cNvPr id="433" name="Google Shape;433;p75"/>
          <p:cNvSpPr/>
          <p:nvPr/>
        </p:nvSpPr>
        <p:spPr>
          <a:xfrm>
            <a:off x="538850" y="211525"/>
            <a:ext cx="8082600" cy="4813800"/>
          </a:xfrm>
          <a:prstGeom prst="rect">
            <a:avLst/>
          </a:prstGeom>
          <a:noFill/>
          <a:ln>
            <a:noFill/>
          </a:ln>
        </p:spPr>
        <p:txBody>
          <a:bodyPr spcFirstLastPara="1" wrap="square" lIns="68575" tIns="34275" rIns="68575" bIns="34275" anchor="t" anchorCtr="0">
            <a:noAutofit/>
          </a:bodyPr>
          <a:lstStyle/>
          <a:p>
            <a:pPr marL="0" marR="0" lvl="0" indent="0" algn="just" rtl="0">
              <a:lnSpc>
                <a:spcPct val="115000"/>
              </a:lnSpc>
              <a:spcBef>
                <a:spcPts val="0"/>
              </a:spcBef>
              <a:spcAft>
                <a:spcPts val="0"/>
              </a:spcAft>
              <a:buNone/>
            </a:pPr>
            <a:r>
              <a:rPr lang="en" sz="2200" b="1">
                <a:solidFill>
                  <a:schemeClr val="accent1"/>
                </a:solidFill>
                <a:latin typeface="Times New Roman"/>
                <a:ea typeface="Times New Roman"/>
                <a:cs typeface="Times New Roman"/>
                <a:sym typeface="Times New Roman"/>
              </a:rPr>
              <a:t>Forward Chaining</a:t>
            </a:r>
            <a:endParaRPr sz="2200">
              <a:solidFill>
                <a:schemeClr val="accent1"/>
              </a:solidFill>
              <a:latin typeface="Times New Roman"/>
              <a:ea typeface="Times New Roman"/>
              <a:cs typeface="Times New Roman"/>
              <a:sym typeface="Times New Roman"/>
            </a:endParaRPr>
          </a:p>
          <a:p>
            <a:pPr marL="457200" marR="0" lvl="0" indent="-342900" algn="just" rtl="0">
              <a:lnSpc>
                <a:spcPct val="115000"/>
              </a:lnSpc>
              <a:spcBef>
                <a:spcPts val="1000"/>
              </a:spcBef>
              <a:spcAft>
                <a:spcPts val="0"/>
              </a:spcAft>
              <a:buClr>
                <a:srgbClr val="333333"/>
              </a:buClr>
              <a:buSzPts val="1800"/>
              <a:buFont typeface="Times New Roman"/>
              <a:buChar char="●"/>
            </a:pPr>
            <a:r>
              <a:rPr lang="en" sz="1800">
                <a:solidFill>
                  <a:srgbClr val="333333"/>
                </a:solidFill>
                <a:latin typeface="Times New Roman"/>
                <a:ea typeface="Times New Roman"/>
                <a:cs typeface="Times New Roman"/>
                <a:sym typeface="Times New Roman"/>
              </a:rPr>
              <a:t>Also known as a forward deduction or forward reasoning method when it uses an inference engine. </a:t>
            </a:r>
            <a:endParaRPr sz="1800">
              <a:solidFill>
                <a:srgbClr val="333333"/>
              </a:solidFill>
              <a:latin typeface="Times New Roman"/>
              <a:ea typeface="Times New Roman"/>
              <a:cs typeface="Times New Roman"/>
              <a:sym typeface="Times New Roman"/>
            </a:endParaRPr>
          </a:p>
          <a:p>
            <a:pPr marL="457200" marR="0" lvl="0" indent="-342900" algn="just" rtl="0">
              <a:lnSpc>
                <a:spcPct val="115000"/>
              </a:lnSpc>
              <a:spcBef>
                <a:spcPts val="0"/>
              </a:spcBef>
              <a:spcAft>
                <a:spcPts val="0"/>
              </a:spcAft>
              <a:buClr>
                <a:srgbClr val="333333"/>
              </a:buClr>
              <a:buSzPts val="1800"/>
              <a:buFont typeface="Times New Roman"/>
              <a:buChar char="●"/>
            </a:pPr>
            <a:r>
              <a:rPr lang="en" sz="1800">
                <a:solidFill>
                  <a:srgbClr val="333333"/>
                </a:solidFill>
                <a:latin typeface="Times New Roman"/>
                <a:ea typeface="Times New Roman"/>
                <a:cs typeface="Times New Roman"/>
                <a:sym typeface="Times New Roman"/>
              </a:rPr>
              <a:t>The Forward-chaining algorithm </a:t>
            </a:r>
            <a:endParaRPr sz="1800">
              <a:solidFill>
                <a:srgbClr val="333333"/>
              </a:solidFill>
              <a:latin typeface="Times New Roman"/>
              <a:ea typeface="Times New Roman"/>
              <a:cs typeface="Times New Roman"/>
              <a:sym typeface="Times New Roman"/>
            </a:endParaRPr>
          </a:p>
          <a:p>
            <a:pPr marL="914400" marR="0" lvl="1" indent="-342900" algn="just" rtl="0">
              <a:lnSpc>
                <a:spcPct val="115000"/>
              </a:lnSpc>
              <a:spcBef>
                <a:spcPts val="0"/>
              </a:spcBef>
              <a:spcAft>
                <a:spcPts val="0"/>
              </a:spcAft>
              <a:buClr>
                <a:srgbClr val="333333"/>
              </a:buClr>
              <a:buSzPts val="1800"/>
              <a:buFont typeface="Times New Roman"/>
              <a:buChar char="○"/>
            </a:pPr>
            <a:r>
              <a:rPr lang="en" sz="1800">
                <a:solidFill>
                  <a:srgbClr val="333333"/>
                </a:solidFill>
                <a:latin typeface="Times New Roman"/>
                <a:ea typeface="Times New Roman"/>
                <a:cs typeface="Times New Roman"/>
                <a:sym typeface="Times New Roman"/>
              </a:rPr>
              <a:t>Starts from known facts, </a:t>
            </a:r>
            <a:endParaRPr sz="1800">
              <a:solidFill>
                <a:srgbClr val="333333"/>
              </a:solidFill>
              <a:latin typeface="Times New Roman"/>
              <a:ea typeface="Times New Roman"/>
              <a:cs typeface="Times New Roman"/>
              <a:sym typeface="Times New Roman"/>
            </a:endParaRPr>
          </a:p>
          <a:p>
            <a:pPr marL="914400" marR="0" lvl="1" indent="-342900" algn="just" rtl="0">
              <a:lnSpc>
                <a:spcPct val="115000"/>
              </a:lnSpc>
              <a:spcBef>
                <a:spcPts val="0"/>
              </a:spcBef>
              <a:spcAft>
                <a:spcPts val="0"/>
              </a:spcAft>
              <a:buClr>
                <a:srgbClr val="333333"/>
              </a:buClr>
              <a:buSzPts val="1800"/>
              <a:buFont typeface="Times New Roman"/>
              <a:buChar char="○"/>
            </a:pPr>
            <a:r>
              <a:rPr lang="en" sz="1800">
                <a:solidFill>
                  <a:srgbClr val="333333"/>
                </a:solidFill>
                <a:latin typeface="Times New Roman"/>
                <a:ea typeface="Times New Roman"/>
                <a:cs typeface="Times New Roman"/>
                <a:sym typeface="Times New Roman"/>
              </a:rPr>
              <a:t>Triggers all rules whose premises are satisfied, </a:t>
            </a:r>
            <a:endParaRPr sz="1800">
              <a:solidFill>
                <a:srgbClr val="333333"/>
              </a:solidFill>
              <a:latin typeface="Times New Roman"/>
              <a:ea typeface="Times New Roman"/>
              <a:cs typeface="Times New Roman"/>
              <a:sym typeface="Times New Roman"/>
            </a:endParaRPr>
          </a:p>
          <a:p>
            <a:pPr marL="914400" marR="0" lvl="1" indent="-342900" algn="just" rtl="0">
              <a:lnSpc>
                <a:spcPct val="115000"/>
              </a:lnSpc>
              <a:spcBef>
                <a:spcPts val="0"/>
              </a:spcBef>
              <a:spcAft>
                <a:spcPts val="0"/>
              </a:spcAft>
              <a:buClr>
                <a:srgbClr val="333333"/>
              </a:buClr>
              <a:buSzPts val="1800"/>
              <a:buFont typeface="Times New Roman"/>
              <a:buChar char="○"/>
            </a:pPr>
            <a:r>
              <a:rPr lang="en" sz="1800">
                <a:solidFill>
                  <a:srgbClr val="333333"/>
                </a:solidFill>
                <a:latin typeface="Times New Roman"/>
                <a:ea typeface="Times New Roman"/>
                <a:cs typeface="Times New Roman"/>
                <a:sym typeface="Times New Roman"/>
              </a:rPr>
              <a:t>Add their conclusion to the known facts. </a:t>
            </a:r>
            <a:endParaRPr sz="1800">
              <a:solidFill>
                <a:srgbClr val="333333"/>
              </a:solidFill>
              <a:latin typeface="Times New Roman"/>
              <a:ea typeface="Times New Roman"/>
              <a:cs typeface="Times New Roman"/>
              <a:sym typeface="Times New Roman"/>
            </a:endParaRPr>
          </a:p>
          <a:p>
            <a:pPr marL="457200" lvl="0" indent="-342900" algn="just" rtl="0">
              <a:lnSpc>
                <a:spcPct val="115000"/>
              </a:lnSpc>
              <a:spcBef>
                <a:spcPts val="0"/>
              </a:spcBef>
              <a:spcAft>
                <a:spcPts val="0"/>
              </a:spcAft>
              <a:buClr>
                <a:srgbClr val="333333"/>
              </a:buClr>
              <a:buSzPts val="1800"/>
              <a:buFont typeface="Times New Roman"/>
              <a:buChar char="●"/>
            </a:pPr>
            <a:r>
              <a:rPr lang="en" sz="1800">
                <a:solidFill>
                  <a:srgbClr val="333333"/>
                </a:solidFill>
                <a:latin typeface="Times New Roman"/>
                <a:ea typeface="Times New Roman"/>
                <a:cs typeface="Times New Roman"/>
                <a:sym typeface="Times New Roman"/>
              </a:rPr>
              <a:t>Forward chaining is a form of reasoning which </a:t>
            </a:r>
            <a:r>
              <a:rPr lang="en" sz="1800" b="1">
                <a:solidFill>
                  <a:srgbClr val="333333"/>
                </a:solidFill>
                <a:latin typeface="Times New Roman"/>
                <a:ea typeface="Times New Roman"/>
                <a:cs typeface="Times New Roman"/>
                <a:sym typeface="Times New Roman"/>
              </a:rPr>
              <a:t>start with atomic sentences</a:t>
            </a:r>
            <a:r>
              <a:rPr lang="en" sz="1800">
                <a:solidFill>
                  <a:srgbClr val="333333"/>
                </a:solidFill>
                <a:latin typeface="Times New Roman"/>
                <a:ea typeface="Times New Roman"/>
                <a:cs typeface="Times New Roman"/>
                <a:sym typeface="Times New Roman"/>
              </a:rPr>
              <a:t> in the knowledge base and </a:t>
            </a:r>
            <a:r>
              <a:rPr lang="en" sz="1800" b="1">
                <a:solidFill>
                  <a:srgbClr val="333333"/>
                </a:solidFill>
                <a:latin typeface="Times New Roman"/>
                <a:ea typeface="Times New Roman"/>
                <a:cs typeface="Times New Roman"/>
                <a:sym typeface="Times New Roman"/>
              </a:rPr>
              <a:t>applies inference rules in the forward direction</a:t>
            </a:r>
            <a:r>
              <a:rPr lang="en" sz="1800">
                <a:solidFill>
                  <a:srgbClr val="333333"/>
                </a:solidFill>
                <a:latin typeface="Times New Roman"/>
                <a:ea typeface="Times New Roman"/>
                <a:cs typeface="Times New Roman"/>
                <a:sym typeface="Times New Roman"/>
              </a:rPr>
              <a:t> to extract more data until a goal is reached.</a:t>
            </a:r>
            <a:endParaRPr sz="1800">
              <a:solidFill>
                <a:srgbClr val="333333"/>
              </a:solidFill>
              <a:latin typeface="Times New Roman"/>
              <a:ea typeface="Times New Roman"/>
              <a:cs typeface="Times New Roman"/>
              <a:sym typeface="Times New Roman"/>
            </a:endParaRPr>
          </a:p>
          <a:p>
            <a:pPr marL="457200" lvl="0" indent="-342900" algn="just" rtl="0">
              <a:lnSpc>
                <a:spcPct val="115000"/>
              </a:lnSpc>
              <a:spcBef>
                <a:spcPts val="0"/>
              </a:spcBef>
              <a:spcAft>
                <a:spcPts val="0"/>
              </a:spcAft>
              <a:buClr>
                <a:srgbClr val="333333"/>
              </a:buClr>
              <a:buSzPts val="1800"/>
              <a:buFont typeface="Times New Roman"/>
              <a:buChar char="●"/>
            </a:pPr>
            <a:r>
              <a:rPr lang="en" sz="1800">
                <a:solidFill>
                  <a:srgbClr val="333333"/>
                </a:solidFill>
                <a:latin typeface="Times New Roman"/>
                <a:ea typeface="Times New Roman"/>
                <a:cs typeface="Times New Roman"/>
                <a:sym typeface="Times New Roman"/>
              </a:rPr>
              <a:t>Initial state to goal state</a:t>
            </a:r>
            <a:endParaRPr sz="1800">
              <a:solidFill>
                <a:srgbClr val="333333"/>
              </a:solidFill>
              <a:latin typeface="Times New Roman"/>
              <a:ea typeface="Times New Roman"/>
              <a:cs typeface="Times New Roman"/>
              <a:sym typeface="Times New Roman"/>
            </a:endParaRPr>
          </a:p>
          <a:p>
            <a:pPr marL="457200" lvl="0" indent="-342900" algn="just" rtl="0">
              <a:lnSpc>
                <a:spcPct val="115000"/>
              </a:lnSpc>
              <a:spcBef>
                <a:spcPts val="0"/>
              </a:spcBef>
              <a:spcAft>
                <a:spcPts val="0"/>
              </a:spcAft>
              <a:buClr>
                <a:srgbClr val="333333"/>
              </a:buClr>
              <a:buSzPts val="1800"/>
              <a:buFont typeface="Times New Roman"/>
              <a:buChar char="●"/>
            </a:pPr>
            <a:r>
              <a:rPr lang="en" sz="1800">
                <a:solidFill>
                  <a:srgbClr val="333333"/>
                </a:solidFill>
                <a:latin typeface="Times New Roman"/>
                <a:ea typeface="Times New Roman"/>
                <a:cs typeface="Times New Roman"/>
                <a:sym typeface="Times New Roman"/>
              </a:rPr>
              <a:t>Initial data is given and it finds out solution or conclusion</a:t>
            </a:r>
            <a:endParaRPr sz="1800">
              <a:solidFill>
                <a:srgbClr val="333333"/>
              </a:solidFill>
              <a:latin typeface="Times New Roman"/>
              <a:ea typeface="Times New Roman"/>
              <a:cs typeface="Times New Roman"/>
              <a:sym typeface="Times New Roman"/>
            </a:endParaRPr>
          </a:p>
          <a:p>
            <a:pPr marL="457200" lvl="0" indent="-342900" algn="just" rtl="0">
              <a:lnSpc>
                <a:spcPct val="115000"/>
              </a:lnSpc>
              <a:spcBef>
                <a:spcPts val="0"/>
              </a:spcBef>
              <a:spcAft>
                <a:spcPts val="0"/>
              </a:spcAft>
              <a:buClr>
                <a:srgbClr val="333333"/>
              </a:buClr>
              <a:buSzPts val="1800"/>
              <a:buFont typeface="Times New Roman"/>
              <a:buChar char="●"/>
            </a:pPr>
            <a:r>
              <a:rPr lang="en" sz="1800">
                <a:solidFill>
                  <a:srgbClr val="333333"/>
                </a:solidFill>
                <a:latin typeface="Times New Roman"/>
                <a:ea typeface="Times New Roman"/>
                <a:cs typeface="Times New Roman"/>
                <a:sym typeface="Times New Roman"/>
              </a:rPr>
              <a:t>It is based on available data hence is Data driven approach</a:t>
            </a:r>
            <a:endParaRPr sz="1800">
              <a:solidFill>
                <a:srgbClr val="333333"/>
              </a:solidFill>
              <a:latin typeface="Times New Roman"/>
              <a:ea typeface="Times New Roman"/>
              <a:cs typeface="Times New Roman"/>
              <a:sym typeface="Times New Roman"/>
            </a:endParaRPr>
          </a:p>
          <a:p>
            <a:pPr marL="457200" marR="0" lvl="0" indent="-342900" algn="just" rtl="0">
              <a:lnSpc>
                <a:spcPct val="115000"/>
              </a:lnSpc>
              <a:spcBef>
                <a:spcPts val="0"/>
              </a:spcBef>
              <a:spcAft>
                <a:spcPts val="0"/>
              </a:spcAft>
              <a:buClr>
                <a:srgbClr val="333333"/>
              </a:buClr>
              <a:buSzPts val="1800"/>
              <a:buFont typeface="Times New Roman"/>
              <a:buChar char="●"/>
            </a:pPr>
            <a:r>
              <a:rPr lang="en" sz="1800">
                <a:solidFill>
                  <a:srgbClr val="333333"/>
                </a:solidFill>
                <a:latin typeface="Times New Roman"/>
                <a:ea typeface="Times New Roman"/>
                <a:cs typeface="Times New Roman"/>
                <a:sym typeface="Times New Roman"/>
              </a:rPr>
              <a:t>This process repeats until the problem is solved</a:t>
            </a:r>
            <a:endParaRPr sz="1800">
              <a:solidFill>
                <a:srgbClr val="333333"/>
              </a:solidFill>
              <a:latin typeface="Times New Roman"/>
              <a:ea typeface="Times New Roman"/>
              <a:cs typeface="Times New Roman"/>
              <a:sym typeface="Times New Roman"/>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22"/>
          <p:cNvSpPr txBox="1">
            <a:spLocks noGrp="1"/>
          </p:cNvSpPr>
          <p:nvPr>
            <p:ph type="title"/>
          </p:nvPr>
        </p:nvSpPr>
        <p:spPr>
          <a:xfrm>
            <a:off x="311700" y="64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Knowledge Representation</a:t>
            </a:r>
            <a:endParaRPr/>
          </a:p>
        </p:txBody>
      </p:sp>
      <p:sp>
        <p:nvSpPr>
          <p:cNvPr id="126" name="Google Shape;126;p22"/>
          <p:cNvSpPr txBox="1">
            <a:spLocks noGrp="1"/>
          </p:cNvSpPr>
          <p:nvPr>
            <p:ph type="body" idx="1"/>
          </p:nvPr>
        </p:nvSpPr>
        <p:spPr>
          <a:xfrm>
            <a:off x="311700" y="852300"/>
            <a:ext cx="8520600" cy="4061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a:solidFill>
                  <a:srgbClr val="222222"/>
                </a:solidFill>
                <a:highlight>
                  <a:srgbClr val="FFFFFF"/>
                </a:highlight>
              </a:rPr>
              <a:t>I saw a man on hill with telescope</a:t>
            </a:r>
            <a:endParaRPr sz="2000">
              <a:solidFill>
                <a:srgbClr val="222222"/>
              </a:solidFill>
              <a:highlight>
                <a:srgbClr val="FFFFFF"/>
              </a:highlight>
            </a:endParaRPr>
          </a:p>
          <a:p>
            <a:pPr marL="0" lvl="0" indent="0" algn="ctr" rtl="0">
              <a:spcBef>
                <a:spcPts val="1200"/>
              </a:spcBef>
              <a:spcAft>
                <a:spcPts val="0"/>
              </a:spcAft>
              <a:buNone/>
            </a:pPr>
            <a:r>
              <a:rPr lang="en" sz="2000">
                <a:solidFill>
                  <a:srgbClr val="222222"/>
                </a:solidFill>
                <a:highlight>
                  <a:srgbClr val="FFFFFF"/>
                </a:highlight>
              </a:rPr>
              <a:t>A chicken is ready to eat</a:t>
            </a:r>
            <a:endParaRPr sz="2000">
              <a:solidFill>
                <a:srgbClr val="222222"/>
              </a:solidFill>
              <a:highlight>
                <a:srgbClr val="FFFFFF"/>
              </a:highlight>
            </a:endParaRPr>
          </a:p>
          <a:p>
            <a:pPr marL="0" lvl="0" indent="0" algn="ctr" rtl="0">
              <a:spcBef>
                <a:spcPts val="1200"/>
              </a:spcBef>
              <a:spcAft>
                <a:spcPts val="0"/>
              </a:spcAft>
              <a:buNone/>
            </a:pPr>
            <a:endParaRPr sz="2000">
              <a:solidFill>
                <a:srgbClr val="222222"/>
              </a:solidFill>
              <a:highlight>
                <a:srgbClr val="FFFFFF"/>
              </a:highlight>
            </a:endParaRPr>
          </a:p>
          <a:p>
            <a:pPr marL="0" lvl="0" indent="0" algn="ctr" rtl="0">
              <a:spcBef>
                <a:spcPts val="1200"/>
              </a:spcBef>
              <a:spcAft>
                <a:spcPts val="0"/>
              </a:spcAft>
              <a:buNone/>
            </a:pPr>
            <a:r>
              <a:rPr lang="en" sz="2000">
                <a:solidFill>
                  <a:srgbClr val="222222"/>
                </a:solidFill>
                <a:highlight>
                  <a:srgbClr val="FFFFFF"/>
                </a:highlight>
              </a:rPr>
              <a:t>The dog chased a cat, which ran up a tree. It waited at the bottom. </a:t>
            </a:r>
            <a:endParaRPr sz="2000">
              <a:solidFill>
                <a:srgbClr val="222222"/>
              </a:solidFill>
              <a:highlight>
                <a:srgbClr val="FFFFFF"/>
              </a:highlight>
            </a:endParaRPr>
          </a:p>
          <a:p>
            <a:pPr marL="0" lvl="0" indent="0" algn="ctr" rtl="0">
              <a:spcBef>
                <a:spcPts val="1200"/>
              </a:spcBef>
              <a:spcAft>
                <a:spcPts val="0"/>
              </a:spcAft>
              <a:buNone/>
            </a:pPr>
            <a:r>
              <a:rPr lang="en" sz="2000">
                <a:solidFill>
                  <a:srgbClr val="222222"/>
                </a:solidFill>
                <a:highlight>
                  <a:srgbClr val="FFFFFF"/>
                </a:highlight>
              </a:rPr>
              <a:t>Who does "it" refer to??</a:t>
            </a:r>
            <a:endParaRPr sz="2000">
              <a:solidFill>
                <a:srgbClr val="222222"/>
              </a:solidFill>
              <a:highlight>
                <a:srgbClr val="FFFFFF"/>
              </a:highlight>
            </a:endParaRPr>
          </a:p>
          <a:p>
            <a:pPr marL="0" lvl="0" indent="0" algn="ctr" rtl="0">
              <a:spcBef>
                <a:spcPts val="1200"/>
              </a:spcBef>
              <a:spcAft>
                <a:spcPts val="0"/>
              </a:spcAft>
              <a:buNone/>
            </a:pPr>
            <a:endParaRPr sz="2000">
              <a:solidFill>
                <a:srgbClr val="222222"/>
              </a:solidFill>
              <a:highlight>
                <a:srgbClr val="FFFFFF"/>
              </a:highlight>
            </a:endParaRPr>
          </a:p>
          <a:p>
            <a:pPr marL="0" lvl="0" indent="0" algn="ctr" rtl="0">
              <a:spcBef>
                <a:spcPts val="1200"/>
              </a:spcBef>
              <a:spcAft>
                <a:spcPts val="0"/>
              </a:spcAft>
              <a:buNone/>
            </a:pPr>
            <a:r>
              <a:rPr lang="en" sz="2000">
                <a:solidFill>
                  <a:srgbClr val="222222"/>
                </a:solidFill>
                <a:highlight>
                  <a:srgbClr val="FFFFFF"/>
                </a:highlight>
              </a:rPr>
              <a:t>The dog chased a cat, which ran up a tree. It waited at the top. </a:t>
            </a:r>
            <a:endParaRPr sz="2000">
              <a:solidFill>
                <a:srgbClr val="222222"/>
              </a:solidFill>
              <a:highlight>
                <a:srgbClr val="FFFFFF"/>
              </a:highlight>
            </a:endParaRPr>
          </a:p>
          <a:p>
            <a:pPr marL="0" lvl="0" indent="0" algn="ctr" rtl="0">
              <a:spcBef>
                <a:spcPts val="1200"/>
              </a:spcBef>
              <a:spcAft>
                <a:spcPts val="0"/>
              </a:spcAft>
              <a:buNone/>
            </a:pPr>
            <a:r>
              <a:rPr lang="en" sz="2000">
                <a:solidFill>
                  <a:srgbClr val="222222"/>
                </a:solidFill>
                <a:highlight>
                  <a:srgbClr val="FFFFFF"/>
                </a:highlight>
              </a:rPr>
              <a:t>Who does "it" refer to??</a:t>
            </a:r>
            <a:endParaRPr sz="2000">
              <a:solidFill>
                <a:srgbClr val="222222"/>
              </a:solidFill>
              <a:highlight>
                <a:srgbClr val="FFFFFF"/>
              </a:highlight>
            </a:endParaRPr>
          </a:p>
          <a:p>
            <a:pPr marL="0" lvl="0" indent="0" algn="ctr" rtl="0">
              <a:spcBef>
                <a:spcPts val="1200"/>
              </a:spcBef>
              <a:spcAft>
                <a:spcPts val="1200"/>
              </a:spcAft>
              <a:buNone/>
            </a:pPr>
            <a:endParaRPr sz="20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26">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26">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2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437"/>
        <p:cNvGrpSpPr/>
        <p:nvPr/>
      </p:nvGrpSpPr>
      <p:grpSpPr>
        <a:xfrm>
          <a:off x="0" y="0"/>
          <a:ext cx="0" cy="0"/>
          <a:chOff x="0" y="0"/>
          <a:chExt cx="0" cy="0"/>
        </a:xfrm>
      </p:grpSpPr>
      <p:sp>
        <p:nvSpPr>
          <p:cNvPr id="438" name="Google Shape;438;p76"/>
          <p:cNvSpPr/>
          <p:nvPr/>
        </p:nvSpPr>
        <p:spPr>
          <a:xfrm>
            <a:off x="411475" y="853250"/>
            <a:ext cx="8327400" cy="4290300"/>
          </a:xfrm>
          <a:prstGeom prst="rect">
            <a:avLst/>
          </a:prstGeom>
          <a:noFill/>
          <a:ln>
            <a:noFill/>
          </a:ln>
        </p:spPr>
        <p:txBody>
          <a:bodyPr spcFirstLastPara="1" wrap="square" lIns="68575" tIns="34275" rIns="68575" bIns="34275" anchor="t" anchorCtr="0">
            <a:noAutofit/>
          </a:bodyPr>
          <a:lstStyle/>
          <a:p>
            <a:pPr marL="457200" marR="0" lvl="0" indent="-342900" algn="just" rtl="0">
              <a:spcBef>
                <a:spcPts val="0"/>
              </a:spcBef>
              <a:spcAft>
                <a:spcPts val="0"/>
              </a:spcAft>
              <a:buClr>
                <a:srgbClr val="222222"/>
              </a:buClr>
              <a:buSzPts val="1800"/>
              <a:buFont typeface="Times New Roman"/>
              <a:buChar char="●"/>
            </a:pPr>
            <a:r>
              <a:rPr lang="en" sz="1800">
                <a:solidFill>
                  <a:srgbClr val="222222"/>
                </a:solidFill>
                <a:latin typeface="Times New Roman"/>
                <a:ea typeface="Times New Roman"/>
                <a:cs typeface="Times New Roman"/>
                <a:sym typeface="Times New Roman"/>
              </a:rPr>
              <a:t>It starts by finding all the rules whose left side matches with the initial / root node</a:t>
            </a:r>
            <a:endParaRPr sz="1800">
              <a:solidFill>
                <a:srgbClr val="222222"/>
              </a:solidFill>
              <a:latin typeface="Times New Roman"/>
              <a:ea typeface="Times New Roman"/>
              <a:cs typeface="Times New Roman"/>
              <a:sym typeface="Times New Roman"/>
            </a:endParaRPr>
          </a:p>
          <a:p>
            <a:pPr marL="457200" marR="0" lvl="0" indent="-342900" algn="just" rtl="0">
              <a:spcBef>
                <a:spcPts val="1000"/>
              </a:spcBef>
              <a:spcAft>
                <a:spcPts val="0"/>
              </a:spcAft>
              <a:buClr>
                <a:srgbClr val="222222"/>
              </a:buClr>
              <a:buSzPts val="1800"/>
              <a:buFont typeface="Times New Roman"/>
              <a:buChar char="●"/>
            </a:pPr>
            <a:r>
              <a:rPr lang="en" sz="1800">
                <a:solidFill>
                  <a:srgbClr val="222222"/>
                </a:solidFill>
                <a:latin typeface="Times New Roman"/>
                <a:ea typeface="Times New Roman"/>
                <a:cs typeface="Times New Roman"/>
                <a:sym typeface="Times New Roman"/>
              </a:rPr>
              <a:t>For example, </a:t>
            </a:r>
            <a:endParaRPr sz="1800">
              <a:solidFill>
                <a:srgbClr val="222222"/>
              </a:solidFill>
              <a:latin typeface="Times New Roman"/>
              <a:ea typeface="Times New Roman"/>
              <a:cs typeface="Times New Roman"/>
              <a:sym typeface="Times New Roman"/>
            </a:endParaRPr>
          </a:p>
          <a:p>
            <a:pPr marL="914400" marR="0" lvl="1" indent="-330200" algn="just" rtl="0">
              <a:spcBef>
                <a:spcPts val="1000"/>
              </a:spcBef>
              <a:spcAft>
                <a:spcPts val="0"/>
              </a:spcAft>
              <a:buClr>
                <a:srgbClr val="222222"/>
              </a:buClr>
              <a:buSzPts val="1600"/>
              <a:buFont typeface="Times New Roman"/>
              <a:buChar char="○"/>
            </a:pPr>
            <a:r>
              <a:rPr lang="en" sz="1600">
                <a:solidFill>
                  <a:srgbClr val="222222"/>
                </a:solidFill>
                <a:latin typeface="Times New Roman"/>
                <a:ea typeface="Times New Roman"/>
                <a:cs typeface="Times New Roman"/>
                <a:sym typeface="Times New Roman"/>
              </a:rPr>
              <a:t>While diagnosing a patient the doctor first check the symptoms and medical condition of the body such as temperature, blood pressure, pulse, eye colour, blood, etc.. </a:t>
            </a:r>
            <a:endParaRPr sz="1600">
              <a:solidFill>
                <a:srgbClr val="222222"/>
              </a:solidFill>
              <a:latin typeface="Times New Roman"/>
              <a:ea typeface="Times New Roman"/>
              <a:cs typeface="Times New Roman"/>
              <a:sym typeface="Times New Roman"/>
            </a:endParaRPr>
          </a:p>
          <a:p>
            <a:pPr marL="914400" marR="0" lvl="1" indent="-330200" algn="just" rtl="0">
              <a:spcBef>
                <a:spcPts val="1000"/>
              </a:spcBef>
              <a:spcAft>
                <a:spcPts val="0"/>
              </a:spcAft>
              <a:buClr>
                <a:srgbClr val="222222"/>
              </a:buClr>
              <a:buSzPts val="1600"/>
              <a:buFont typeface="Times New Roman"/>
              <a:buChar char="○"/>
            </a:pPr>
            <a:r>
              <a:rPr lang="en" sz="1600">
                <a:solidFill>
                  <a:srgbClr val="222222"/>
                </a:solidFill>
                <a:latin typeface="Times New Roman"/>
                <a:ea typeface="Times New Roman"/>
                <a:cs typeface="Times New Roman"/>
                <a:sym typeface="Times New Roman"/>
              </a:rPr>
              <a:t>After that, the patient symptoms are analysed and compared against the predetermined symptoms. </a:t>
            </a:r>
            <a:endParaRPr sz="1600">
              <a:solidFill>
                <a:srgbClr val="222222"/>
              </a:solidFill>
              <a:latin typeface="Times New Roman"/>
              <a:ea typeface="Times New Roman"/>
              <a:cs typeface="Times New Roman"/>
              <a:sym typeface="Times New Roman"/>
            </a:endParaRPr>
          </a:p>
          <a:p>
            <a:pPr marL="914400" marR="0" lvl="1" indent="-330200" algn="just" rtl="0">
              <a:spcBef>
                <a:spcPts val="1000"/>
              </a:spcBef>
              <a:spcAft>
                <a:spcPts val="0"/>
              </a:spcAft>
              <a:buClr>
                <a:srgbClr val="222222"/>
              </a:buClr>
              <a:buSzPts val="1600"/>
              <a:buFont typeface="Times New Roman"/>
              <a:buChar char="○"/>
            </a:pPr>
            <a:r>
              <a:rPr lang="en" sz="1600">
                <a:solidFill>
                  <a:srgbClr val="222222"/>
                </a:solidFill>
                <a:latin typeface="Times New Roman"/>
                <a:ea typeface="Times New Roman"/>
                <a:cs typeface="Times New Roman"/>
                <a:sym typeface="Times New Roman"/>
              </a:rPr>
              <a:t>Then the doctor is able to provide the medicines according to the symptoms of the patient. </a:t>
            </a:r>
            <a:endParaRPr sz="1600">
              <a:solidFill>
                <a:srgbClr val="222222"/>
              </a:solidFill>
              <a:latin typeface="Times New Roman"/>
              <a:ea typeface="Times New Roman"/>
              <a:cs typeface="Times New Roman"/>
              <a:sym typeface="Times New Roman"/>
            </a:endParaRPr>
          </a:p>
          <a:p>
            <a:pPr marL="457200" marR="0" lvl="0" indent="-342900" algn="just" rtl="0">
              <a:spcBef>
                <a:spcPts val="1000"/>
              </a:spcBef>
              <a:spcAft>
                <a:spcPts val="1000"/>
              </a:spcAft>
              <a:buClr>
                <a:srgbClr val="222222"/>
              </a:buClr>
              <a:buSzPts val="1800"/>
              <a:buFont typeface="Times New Roman"/>
              <a:buChar char="●"/>
            </a:pPr>
            <a:r>
              <a:rPr lang="en" sz="1800">
                <a:solidFill>
                  <a:srgbClr val="222222"/>
                </a:solidFill>
                <a:latin typeface="Times New Roman"/>
                <a:ea typeface="Times New Roman"/>
                <a:cs typeface="Times New Roman"/>
                <a:sym typeface="Times New Roman"/>
              </a:rPr>
              <a:t>So, when a solution employs this manner of reasoning, it is known as </a:t>
            </a:r>
            <a:r>
              <a:rPr lang="en" sz="1800" b="1">
                <a:solidFill>
                  <a:srgbClr val="222222"/>
                </a:solidFill>
                <a:latin typeface="Times New Roman"/>
                <a:ea typeface="Times New Roman"/>
                <a:cs typeface="Times New Roman"/>
                <a:sym typeface="Times New Roman"/>
              </a:rPr>
              <a:t>forward chaining/reasoning</a:t>
            </a:r>
            <a:r>
              <a:rPr lang="en" sz="1800">
                <a:solidFill>
                  <a:srgbClr val="222222"/>
                </a:solidFill>
                <a:latin typeface="Times New Roman"/>
                <a:ea typeface="Times New Roman"/>
                <a:cs typeface="Times New Roman"/>
                <a:sym typeface="Times New Roman"/>
              </a:rPr>
              <a:t>.</a:t>
            </a:r>
            <a:endParaRPr sz="1800" i="0">
              <a:solidFill>
                <a:srgbClr val="222222"/>
              </a:solidFill>
              <a:latin typeface="Times New Roman"/>
              <a:ea typeface="Times New Roman"/>
              <a:cs typeface="Times New Roman"/>
              <a:sym typeface="Times New Roman"/>
            </a:endParaRPr>
          </a:p>
        </p:txBody>
      </p:sp>
      <p:sp>
        <p:nvSpPr>
          <p:cNvPr id="439" name="Google Shape;439;p76"/>
          <p:cNvSpPr txBox="1">
            <a:spLocks noGrp="1"/>
          </p:cNvSpPr>
          <p:nvPr>
            <p:ph type="title"/>
          </p:nvPr>
        </p:nvSpPr>
        <p:spPr>
          <a:xfrm>
            <a:off x="314875" y="-4387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1000"/>
              </a:spcAft>
              <a:buNone/>
            </a:pPr>
            <a:r>
              <a:rPr lang="en"/>
              <a:t>Forward Chaining/Reasoning</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sp>
        <p:nvSpPr>
          <p:cNvPr id="444" name="Google Shape;444;p77"/>
          <p:cNvSpPr txBox="1">
            <a:spLocks noGrp="1"/>
          </p:cNvSpPr>
          <p:nvPr>
            <p:ph type="title"/>
          </p:nvPr>
        </p:nvSpPr>
        <p:spPr>
          <a:xfrm>
            <a:off x="311700" y="292625"/>
            <a:ext cx="8520600" cy="707400"/>
          </a:xfrm>
          <a:prstGeom prst="rect">
            <a:avLst/>
          </a:prstGeom>
        </p:spPr>
        <p:txBody>
          <a:bodyPr spcFirstLastPara="1" wrap="square" lIns="91425" tIns="91425" rIns="91425" bIns="91425" anchor="t" anchorCtr="0">
            <a:normAutofit fontScale="90000"/>
          </a:bodyPr>
          <a:lstStyle/>
          <a:p>
            <a:pPr marL="0" lvl="0" indent="0" algn="just" rtl="0">
              <a:lnSpc>
                <a:spcPct val="115000"/>
              </a:lnSpc>
              <a:spcBef>
                <a:spcPts val="0"/>
              </a:spcBef>
              <a:spcAft>
                <a:spcPts val="1000"/>
              </a:spcAft>
              <a:buNone/>
            </a:pPr>
            <a:r>
              <a:rPr lang="en" sz="2400"/>
              <a:t>Forward Chaining</a:t>
            </a:r>
            <a:endParaRPr sz="2400"/>
          </a:p>
        </p:txBody>
      </p:sp>
      <p:sp>
        <p:nvSpPr>
          <p:cNvPr id="445" name="Google Shape;445;p77"/>
          <p:cNvSpPr txBox="1">
            <a:spLocks noGrp="1"/>
          </p:cNvSpPr>
          <p:nvPr>
            <p:ph type="body" idx="1"/>
          </p:nvPr>
        </p:nvSpPr>
        <p:spPr>
          <a:xfrm>
            <a:off x="311700" y="1000025"/>
            <a:ext cx="8520600" cy="3932400"/>
          </a:xfrm>
          <a:prstGeom prst="rect">
            <a:avLst/>
          </a:prstGeom>
        </p:spPr>
        <p:txBody>
          <a:bodyPr spcFirstLastPara="1" wrap="square" lIns="91425" tIns="91425" rIns="91425" bIns="91425" anchor="t" anchorCtr="0">
            <a:normAutofit fontScale="92500" lnSpcReduction="20000"/>
          </a:bodyPr>
          <a:lstStyle/>
          <a:p>
            <a:pPr marL="457200" lvl="0" indent="-334327" algn="just" rtl="0">
              <a:lnSpc>
                <a:spcPct val="115000"/>
              </a:lnSpc>
              <a:spcBef>
                <a:spcPts val="0"/>
              </a:spcBef>
              <a:spcAft>
                <a:spcPts val="0"/>
              </a:spcAft>
              <a:buClr>
                <a:srgbClr val="333333"/>
              </a:buClr>
              <a:buSzPct val="100000"/>
              <a:buFont typeface="Times New Roman"/>
              <a:buChar char="●"/>
            </a:pPr>
            <a:r>
              <a:rPr lang="en">
                <a:solidFill>
                  <a:srgbClr val="333333"/>
                </a:solidFill>
              </a:rPr>
              <a:t>Example: </a:t>
            </a:r>
            <a:endParaRPr>
              <a:solidFill>
                <a:srgbClr val="333333"/>
              </a:solidFill>
            </a:endParaRPr>
          </a:p>
          <a:p>
            <a:pPr marL="914400" lvl="1" indent="-334327" algn="just" rtl="0">
              <a:lnSpc>
                <a:spcPct val="115000"/>
              </a:lnSpc>
              <a:spcBef>
                <a:spcPts val="0"/>
              </a:spcBef>
              <a:spcAft>
                <a:spcPts val="0"/>
              </a:spcAft>
              <a:buClr>
                <a:srgbClr val="333333"/>
              </a:buClr>
              <a:buSzPct val="100000"/>
              <a:buFont typeface="Times New Roman"/>
              <a:buChar char="○"/>
            </a:pPr>
            <a:r>
              <a:rPr lang="en" sz="1800">
                <a:solidFill>
                  <a:srgbClr val="333333"/>
                </a:solidFill>
              </a:rPr>
              <a:t>It is raining- A</a:t>
            </a:r>
            <a:endParaRPr sz="1800">
              <a:solidFill>
                <a:srgbClr val="333333"/>
              </a:solidFill>
            </a:endParaRPr>
          </a:p>
          <a:p>
            <a:pPr marL="914400" lvl="1" indent="-334327" algn="just" rtl="0">
              <a:lnSpc>
                <a:spcPct val="115000"/>
              </a:lnSpc>
              <a:spcBef>
                <a:spcPts val="0"/>
              </a:spcBef>
              <a:spcAft>
                <a:spcPts val="0"/>
              </a:spcAft>
              <a:buClr>
                <a:srgbClr val="333333"/>
              </a:buClr>
              <a:buSzPct val="100000"/>
              <a:buFont typeface="Times New Roman"/>
              <a:buChar char="○"/>
            </a:pPr>
            <a:r>
              <a:rPr lang="en" sz="1800">
                <a:solidFill>
                  <a:srgbClr val="333333"/>
                </a:solidFill>
              </a:rPr>
              <a:t>Road is wet - B</a:t>
            </a:r>
            <a:endParaRPr sz="1800">
              <a:solidFill>
                <a:srgbClr val="333333"/>
              </a:solidFill>
            </a:endParaRPr>
          </a:p>
          <a:p>
            <a:pPr marL="914400" lvl="1" indent="-334327" algn="just" rtl="0">
              <a:lnSpc>
                <a:spcPct val="115000"/>
              </a:lnSpc>
              <a:spcBef>
                <a:spcPts val="0"/>
              </a:spcBef>
              <a:spcAft>
                <a:spcPts val="0"/>
              </a:spcAft>
              <a:buClr>
                <a:srgbClr val="333333"/>
              </a:buClr>
              <a:buSzPct val="100000"/>
              <a:buFont typeface="Times New Roman"/>
              <a:buChar char="○"/>
            </a:pPr>
            <a:r>
              <a:rPr lang="en" sz="1800">
                <a:solidFill>
                  <a:srgbClr val="333333"/>
                </a:solidFill>
              </a:rPr>
              <a:t>If it is raining road is wet A-&gt; B</a:t>
            </a:r>
            <a:endParaRPr sz="1800">
              <a:solidFill>
                <a:srgbClr val="333333"/>
              </a:solidFill>
            </a:endParaRPr>
          </a:p>
          <a:p>
            <a:pPr marL="914400" lvl="1" indent="-334327" algn="just" rtl="0">
              <a:lnSpc>
                <a:spcPct val="115000"/>
              </a:lnSpc>
              <a:spcBef>
                <a:spcPts val="0"/>
              </a:spcBef>
              <a:spcAft>
                <a:spcPts val="0"/>
              </a:spcAft>
              <a:buClr>
                <a:srgbClr val="333333"/>
              </a:buClr>
              <a:buSzPct val="100000"/>
              <a:buFont typeface="Times New Roman"/>
              <a:buChar char="○"/>
            </a:pPr>
            <a:r>
              <a:rPr lang="en" sz="1800">
                <a:solidFill>
                  <a:srgbClr val="333333"/>
                </a:solidFill>
              </a:rPr>
              <a:t>A is true is given fact, find if the road is wet or not</a:t>
            </a:r>
            <a:endParaRPr sz="1800">
              <a:solidFill>
                <a:srgbClr val="333333"/>
              </a:solidFill>
            </a:endParaRPr>
          </a:p>
          <a:p>
            <a:pPr marL="457200" lvl="0" indent="-334327" algn="just" rtl="0">
              <a:lnSpc>
                <a:spcPct val="115000"/>
              </a:lnSpc>
              <a:spcBef>
                <a:spcPts val="1000"/>
              </a:spcBef>
              <a:spcAft>
                <a:spcPts val="0"/>
              </a:spcAft>
              <a:buClr>
                <a:srgbClr val="333333"/>
              </a:buClr>
              <a:buSzPct val="100000"/>
              <a:buFont typeface="Times New Roman"/>
              <a:buChar char="●"/>
            </a:pPr>
            <a:r>
              <a:rPr lang="en">
                <a:solidFill>
                  <a:srgbClr val="333333"/>
                </a:solidFill>
              </a:rPr>
              <a:t>Example: x=1, y=2, </a:t>
            </a:r>
            <a:endParaRPr>
              <a:solidFill>
                <a:srgbClr val="333333"/>
              </a:solidFill>
            </a:endParaRPr>
          </a:p>
          <a:p>
            <a:pPr marL="914400" lvl="1" indent="-334327" algn="just" rtl="0">
              <a:lnSpc>
                <a:spcPct val="115000"/>
              </a:lnSpc>
              <a:spcBef>
                <a:spcPts val="0"/>
              </a:spcBef>
              <a:spcAft>
                <a:spcPts val="0"/>
              </a:spcAft>
              <a:buClr>
                <a:srgbClr val="333333"/>
              </a:buClr>
              <a:buSzPct val="100000"/>
              <a:buFont typeface="Times New Roman"/>
              <a:buChar char="○"/>
            </a:pPr>
            <a:r>
              <a:rPr lang="en" sz="1800">
                <a:solidFill>
                  <a:srgbClr val="333333"/>
                </a:solidFill>
              </a:rPr>
              <a:t>if (x==1 and y==2) then z=3)</a:t>
            </a:r>
            <a:endParaRPr sz="1800">
              <a:solidFill>
                <a:srgbClr val="333333"/>
              </a:solidFill>
            </a:endParaRPr>
          </a:p>
          <a:p>
            <a:pPr marL="914400" lvl="1" indent="-334327" algn="just" rtl="0">
              <a:spcBef>
                <a:spcPts val="0"/>
              </a:spcBef>
              <a:spcAft>
                <a:spcPts val="0"/>
              </a:spcAft>
              <a:buClr>
                <a:srgbClr val="333333"/>
              </a:buClr>
              <a:buSzPct val="100000"/>
              <a:buFont typeface="Times New Roman"/>
              <a:buChar char="○"/>
            </a:pPr>
            <a:r>
              <a:rPr lang="en" sz="1800">
                <a:solidFill>
                  <a:srgbClr val="333333"/>
                </a:solidFill>
              </a:rPr>
              <a:t>if (x==2 and y==1) then z=5)</a:t>
            </a:r>
            <a:endParaRPr sz="1800">
              <a:solidFill>
                <a:srgbClr val="333333"/>
              </a:solidFill>
            </a:endParaRPr>
          </a:p>
          <a:p>
            <a:pPr marL="914400" lvl="1" indent="-334327" algn="just" rtl="0">
              <a:lnSpc>
                <a:spcPct val="115000"/>
              </a:lnSpc>
              <a:spcBef>
                <a:spcPts val="0"/>
              </a:spcBef>
              <a:spcAft>
                <a:spcPts val="0"/>
              </a:spcAft>
              <a:buClr>
                <a:srgbClr val="333333"/>
              </a:buClr>
              <a:buSzPct val="100000"/>
              <a:buFont typeface="Times New Roman"/>
              <a:buChar char="○"/>
            </a:pPr>
            <a:r>
              <a:rPr lang="en" sz="1800">
                <a:solidFill>
                  <a:srgbClr val="333333"/>
                </a:solidFill>
              </a:rPr>
              <a:t>if z==5 then a=19</a:t>
            </a:r>
            <a:endParaRPr sz="1800">
              <a:solidFill>
                <a:srgbClr val="333333"/>
              </a:solidFill>
            </a:endParaRPr>
          </a:p>
          <a:p>
            <a:pPr marL="914400" lvl="1" indent="-334327" algn="just" rtl="0">
              <a:spcBef>
                <a:spcPts val="0"/>
              </a:spcBef>
              <a:spcAft>
                <a:spcPts val="0"/>
              </a:spcAft>
              <a:buClr>
                <a:srgbClr val="333333"/>
              </a:buClr>
              <a:buSzPct val="100000"/>
              <a:buFont typeface="Times New Roman"/>
              <a:buChar char="○"/>
            </a:pPr>
            <a:r>
              <a:rPr lang="en" sz="1800">
                <a:solidFill>
                  <a:srgbClr val="333333"/>
                </a:solidFill>
              </a:rPr>
              <a:t>if z==4 then a=14</a:t>
            </a:r>
            <a:endParaRPr sz="1800">
              <a:solidFill>
                <a:srgbClr val="333333"/>
              </a:solidFill>
            </a:endParaRPr>
          </a:p>
          <a:p>
            <a:pPr marL="914400" lvl="1" indent="-334327" algn="just" rtl="0">
              <a:spcBef>
                <a:spcPts val="0"/>
              </a:spcBef>
              <a:spcAft>
                <a:spcPts val="0"/>
              </a:spcAft>
              <a:buClr>
                <a:srgbClr val="333333"/>
              </a:buClr>
              <a:buSzPct val="100000"/>
              <a:buFont typeface="Times New Roman"/>
              <a:buChar char="○"/>
            </a:pPr>
            <a:r>
              <a:rPr lang="en" sz="1800">
                <a:solidFill>
                  <a:srgbClr val="333333"/>
                </a:solidFill>
              </a:rPr>
              <a:t>if z==3 then a=10</a:t>
            </a:r>
            <a:endParaRPr sz="1800">
              <a:solidFill>
                <a:srgbClr val="333333"/>
              </a:solidFill>
            </a:endParaRPr>
          </a:p>
          <a:p>
            <a:pPr marL="914400" lvl="1" indent="-334327" algn="just" rtl="0">
              <a:lnSpc>
                <a:spcPct val="115000"/>
              </a:lnSpc>
              <a:spcBef>
                <a:spcPts val="0"/>
              </a:spcBef>
              <a:spcAft>
                <a:spcPts val="0"/>
              </a:spcAft>
              <a:buClr>
                <a:srgbClr val="333333"/>
              </a:buClr>
              <a:buSzPct val="100000"/>
              <a:buFont typeface="Arial"/>
              <a:buChar char="○"/>
            </a:pPr>
            <a:r>
              <a:rPr lang="en" sz="1800">
                <a:solidFill>
                  <a:srgbClr val="333333"/>
                </a:solidFill>
              </a:rPr>
              <a:t>Find what is the value of a</a:t>
            </a:r>
            <a:endParaRPr sz="1800">
              <a:solidFill>
                <a:srgbClr val="333333"/>
              </a:solidFill>
            </a:endParaRPr>
          </a:p>
          <a:p>
            <a:pPr marL="0" lvl="0" indent="0" algn="just" rtl="0">
              <a:lnSpc>
                <a:spcPct val="115000"/>
              </a:lnSpc>
              <a:spcBef>
                <a:spcPts val="0"/>
              </a:spcBef>
              <a:spcAft>
                <a:spcPts val="0"/>
              </a:spcAft>
              <a:buNone/>
            </a:pPr>
            <a:endParaRPr>
              <a:solidFill>
                <a:srgbClr val="333333"/>
              </a:solidFill>
            </a:endParaRPr>
          </a:p>
          <a:p>
            <a:pPr marL="0" lvl="0" indent="0" algn="just" rtl="0">
              <a:lnSpc>
                <a:spcPct val="115000"/>
              </a:lnSpc>
              <a:spcBef>
                <a:spcPts val="0"/>
              </a:spcBef>
              <a:spcAft>
                <a:spcPts val="0"/>
              </a:spcAft>
              <a:buNone/>
            </a:pPr>
            <a:r>
              <a:rPr lang="en" sz="1900" b="1">
                <a:solidFill>
                  <a:srgbClr val="333333"/>
                </a:solidFill>
              </a:rPr>
              <a:t>Left side is given find right side</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4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4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4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4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4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4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45">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45">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45">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45">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45">
                                            <p:txEl>
                                              <p:pRg st="11" end="1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45">
                                            <p:txEl>
                                              <p:pRg st="12" end="12"/>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445">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50" name="Google Shape;450;p78"/>
          <p:cNvSpPr/>
          <p:nvPr/>
        </p:nvSpPr>
        <p:spPr>
          <a:xfrm>
            <a:off x="587825" y="443400"/>
            <a:ext cx="8213700" cy="4567200"/>
          </a:xfrm>
          <a:prstGeom prst="rect">
            <a:avLst/>
          </a:prstGeom>
          <a:noFill/>
          <a:ln>
            <a:noFill/>
          </a:ln>
        </p:spPr>
        <p:txBody>
          <a:bodyPr spcFirstLastPara="1" wrap="square" lIns="68575" tIns="34275" rIns="68575" bIns="34275" anchor="t" anchorCtr="0">
            <a:noAutofit/>
          </a:bodyPr>
          <a:lstStyle/>
          <a:p>
            <a:pPr marL="0" marR="0" lvl="0" indent="0" algn="just" rtl="0">
              <a:lnSpc>
                <a:spcPct val="115000"/>
              </a:lnSpc>
              <a:spcBef>
                <a:spcPts val="0"/>
              </a:spcBef>
              <a:spcAft>
                <a:spcPts val="0"/>
              </a:spcAft>
              <a:buNone/>
            </a:pPr>
            <a:r>
              <a:rPr lang="en" sz="2200" b="1">
                <a:solidFill>
                  <a:schemeClr val="accent1"/>
                </a:solidFill>
                <a:latin typeface="Times New Roman"/>
                <a:ea typeface="Times New Roman"/>
                <a:cs typeface="Times New Roman"/>
                <a:sym typeface="Times New Roman"/>
              </a:rPr>
              <a:t>Backward Chaining:</a:t>
            </a:r>
            <a:endParaRPr sz="2200">
              <a:solidFill>
                <a:schemeClr val="accent1"/>
              </a:solidFill>
              <a:latin typeface="Times New Roman"/>
              <a:ea typeface="Times New Roman"/>
              <a:cs typeface="Times New Roman"/>
              <a:sym typeface="Times New Roman"/>
            </a:endParaRPr>
          </a:p>
          <a:p>
            <a:pPr marL="457200" marR="0" lvl="0" indent="-355600" algn="just" rtl="0">
              <a:lnSpc>
                <a:spcPct val="115000"/>
              </a:lnSpc>
              <a:spcBef>
                <a:spcPts val="1000"/>
              </a:spcBef>
              <a:spcAft>
                <a:spcPts val="0"/>
              </a:spcAft>
              <a:buClr>
                <a:srgbClr val="333333"/>
              </a:buClr>
              <a:buSzPts val="2000"/>
              <a:buFont typeface="Times New Roman"/>
              <a:buChar char="●"/>
            </a:pPr>
            <a:r>
              <a:rPr lang="en" sz="2000">
                <a:solidFill>
                  <a:srgbClr val="333333"/>
                </a:solidFill>
                <a:latin typeface="Times New Roman"/>
                <a:ea typeface="Times New Roman"/>
                <a:cs typeface="Times New Roman"/>
                <a:sym typeface="Times New Roman"/>
              </a:rPr>
              <a:t>Backward-chaining is also known as a backward deduction or backward reasoning method when using an inference engine. </a:t>
            </a:r>
            <a:endParaRPr sz="2000">
              <a:solidFill>
                <a:srgbClr val="333333"/>
              </a:solidFill>
              <a:latin typeface="Times New Roman"/>
              <a:ea typeface="Times New Roman"/>
              <a:cs typeface="Times New Roman"/>
              <a:sym typeface="Times New Roman"/>
            </a:endParaRPr>
          </a:p>
          <a:p>
            <a:pPr marL="457200" marR="0" lvl="0" indent="-355600" algn="just" rtl="0">
              <a:lnSpc>
                <a:spcPct val="115000"/>
              </a:lnSpc>
              <a:spcBef>
                <a:spcPts val="1000"/>
              </a:spcBef>
              <a:spcAft>
                <a:spcPts val="0"/>
              </a:spcAft>
              <a:buClr>
                <a:srgbClr val="333333"/>
              </a:buClr>
              <a:buSzPts val="2000"/>
              <a:buFont typeface="Times New Roman"/>
              <a:buChar char="●"/>
            </a:pPr>
            <a:r>
              <a:rPr lang="en" sz="2000">
                <a:solidFill>
                  <a:srgbClr val="333333"/>
                </a:solidFill>
                <a:latin typeface="Times New Roman"/>
                <a:ea typeface="Times New Roman"/>
                <a:cs typeface="Times New Roman"/>
                <a:sym typeface="Times New Roman"/>
              </a:rPr>
              <a:t>A backward chaining algorithm is a form of reasoning, which starts with the goal and works backward, chaining through rules to find known facts that support the goal.</a:t>
            </a:r>
            <a:endParaRPr sz="2000">
              <a:solidFill>
                <a:srgbClr val="333333"/>
              </a:solidFill>
              <a:latin typeface="Times New Roman"/>
              <a:ea typeface="Times New Roman"/>
              <a:cs typeface="Times New Roman"/>
              <a:sym typeface="Times New Roman"/>
            </a:endParaRPr>
          </a:p>
          <a:p>
            <a:pPr marL="457200" lvl="0" indent="-355600" algn="just" rtl="0">
              <a:lnSpc>
                <a:spcPct val="115000"/>
              </a:lnSpc>
              <a:spcBef>
                <a:spcPts val="1000"/>
              </a:spcBef>
              <a:spcAft>
                <a:spcPts val="0"/>
              </a:spcAft>
              <a:buClr>
                <a:srgbClr val="333333"/>
              </a:buClr>
              <a:buSzPts val="2000"/>
              <a:buFont typeface="Times New Roman"/>
              <a:buChar char="●"/>
            </a:pPr>
            <a:r>
              <a:rPr lang="en" sz="2000">
                <a:solidFill>
                  <a:srgbClr val="333333"/>
                </a:solidFill>
                <a:latin typeface="Times New Roman"/>
                <a:ea typeface="Times New Roman"/>
                <a:cs typeface="Times New Roman"/>
                <a:sym typeface="Times New Roman"/>
              </a:rPr>
              <a:t>Goal Driven approach</a:t>
            </a:r>
            <a:endParaRPr sz="2000">
              <a:solidFill>
                <a:srgbClr val="333333"/>
              </a:solidFill>
              <a:latin typeface="Times New Roman"/>
              <a:ea typeface="Times New Roman"/>
              <a:cs typeface="Times New Roman"/>
              <a:sym typeface="Times New Roman"/>
            </a:endParaRPr>
          </a:p>
          <a:p>
            <a:pPr marL="457200" lvl="0" indent="-355600" algn="just" rtl="0">
              <a:lnSpc>
                <a:spcPct val="115000"/>
              </a:lnSpc>
              <a:spcBef>
                <a:spcPts val="1000"/>
              </a:spcBef>
              <a:spcAft>
                <a:spcPts val="0"/>
              </a:spcAft>
              <a:buClr>
                <a:srgbClr val="333333"/>
              </a:buClr>
              <a:buSzPts val="2000"/>
              <a:buFont typeface="Times New Roman"/>
              <a:buChar char="●"/>
            </a:pPr>
            <a:r>
              <a:rPr lang="en" sz="2000">
                <a:solidFill>
                  <a:srgbClr val="333333"/>
                </a:solidFill>
                <a:latin typeface="Times New Roman"/>
                <a:ea typeface="Times New Roman"/>
                <a:cs typeface="Times New Roman"/>
                <a:sym typeface="Times New Roman"/>
              </a:rPr>
              <a:t>Goal state to initial data requirement</a:t>
            </a:r>
            <a:endParaRPr sz="2000">
              <a:solidFill>
                <a:srgbClr val="333333"/>
              </a:solidFill>
              <a:latin typeface="Times New Roman"/>
              <a:ea typeface="Times New Roman"/>
              <a:cs typeface="Times New Roman"/>
              <a:sym typeface="Times New Roman"/>
            </a:endParaRPr>
          </a:p>
          <a:p>
            <a:pPr marL="457200" lvl="0" indent="-355600" algn="just" rtl="0">
              <a:lnSpc>
                <a:spcPct val="115000"/>
              </a:lnSpc>
              <a:spcBef>
                <a:spcPts val="1000"/>
              </a:spcBef>
              <a:spcAft>
                <a:spcPts val="1000"/>
              </a:spcAft>
              <a:buClr>
                <a:srgbClr val="333333"/>
              </a:buClr>
              <a:buSzPts val="2000"/>
              <a:buFont typeface="Times New Roman"/>
              <a:buChar char="●"/>
            </a:pPr>
            <a:r>
              <a:rPr lang="en" sz="2000">
                <a:solidFill>
                  <a:srgbClr val="333333"/>
                </a:solidFill>
                <a:latin typeface="Times New Roman"/>
                <a:ea typeface="Times New Roman"/>
                <a:cs typeface="Times New Roman"/>
                <a:sym typeface="Times New Roman"/>
              </a:rPr>
              <a:t>Conclusion is given and find out required facts from which the conclusion can be reached</a:t>
            </a:r>
            <a:endParaRPr sz="2000">
              <a:solidFill>
                <a:srgbClr val="333333"/>
              </a:solidFill>
              <a:latin typeface="Times New Roman"/>
              <a:ea typeface="Times New Roman"/>
              <a:cs typeface="Times New Roman"/>
              <a:sym typeface="Times New Roman"/>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454"/>
        <p:cNvGrpSpPr/>
        <p:nvPr/>
      </p:nvGrpSpPr>
      <p:grpSpPr>
        <a:xfrm>
          <a:off x="0" y="0"/>
          <a:ext cx="0" cy="0"/>
          <a:chOff x="0" y="0"/>
          <a:chExt cx="0" cy="0"/>
        </a:xfrm>
      </p:grpSpPr>
      <p:sp>
        <p:nvSpPr>
          <p:cNvPr id="455" name="Google Shape;455;p79"/>
          <p:cNvSpPr/>
          <p:nvPr/>
        </p:nvSpPr>
        <p:spPr>
          <a:xfrm>
            <a:off x="311700" y="865250"/>
            <a:ext cx="8520600" cy="4182000"/>
          </a:xfrm>
          <a:prstGeom prst="rect">
            <a:avLst/>
          </a:prstGeom>
          <a:noFill/>
          <a:ln>
            <a:noFill/>
          </a:ln>
        </p:spPr>
        <p:txBody>
          <a:bodyPr spcFirstLastPara="1" wrap="square" lIns="68575" tIns="34275" rIns="68575" bIns="34275" anchor="t" anchorCtr="0">
            <a:noAutofit/>
          </a:bodyPr>
          <a:lstStyle/>
          <a:p>
            <a:pPr marL="457200" marR="0" lvl="0" indent="-355600" algn="just" rtl="0">
              <a:spcBef>
                <a:spcPts val="0"/>
              </a:spcBef>
              <a:spcAft>
                <a:spcPts val="0"/>
              </a:spcAft>
              <a:buClr>
                <a:srgbClr val="222222"/>
              </a:buClr>
              <a:buSzPts val="2000"/>
              <a:buFont typeface="Times New Roman"/>
              <a:buChar char="●"/>
            </a:pPr>
            <a:r>
              <a:rPr lang="en" sz="2000">
                <a:solidFill>
                  <a:srgbClr val="222222"/>
                </a:solidFill>
                <a:latin typeface="Times New Roman"/>
                <a:ea typeface="Times New Roman"/>
                <a:cs typeface="Times New Roman"/>
                <a:sym typeface="Times New Roman"/>
              </a:rPr>
              <a:t>The </a:t>
            </a:r>
            <a:r>
              <a:rPr lang="en" sz="2000" b="1">
                <a:solidFill>
                  <a:srgbClr val="222222"/>
                </a:solidFill>
                <a:latin typeface="Times New Roman"/>
                <a:ea typeface="Times New Roman"/>
                <a:cs typeface="Times New Roman"/>
                <a:sym typeface="Times New Roman"/>
              </a:rPr>
              <a:t>backward reasoning</a:t>
            </a:r>
            <a:r>
              <a:rPr lang="en" sz="2000">
                <a:solidFill>
                  <a:srgbClr val="222222"/>
                </a:solidFill>
                <a:latin typeface="Times New Roman"/>
                <a:ea typeface="Times New Roman"/>
                <a:cs typeface="Times New Roman"/>
                <a:sym typeface="Times New Roman"/>
              </a:rPr>
              <a:t> is inverse of forward reasoning </a:t>
            </a:r>
            <a:endParaRPr sz="2000">
              <a:solidFill>
                <a:srgbClr val="222222"/>
              </a:solidFill>
              <a:latin typeface="Times New Roman"/>
              <a:ea typeface="Times New Roman"/>
              <a:cs typeface="Times New Roman"/>
              <a:sym typeface="Times New Roman"/>
            </a:endParaRPr>
          </a:p>
          <a:p>
            <a:pPr marL="457200" lvl="0" indent="-355600" algn="just" rtl="0">
              <a:spcBef>
                <a:spcPts val="1000"/>
              </a:spcBef>
              <a:spcAft>
                <a:spcPts val="0"/>
              </a:spcAft>
              <a:buClr>
                <a:srgbClr val="222222"/>
              </a:buClr>
              <a:buSzPts val="2000"/>
              <a:buFont typeface="Times New Roman"/>
              <a:buChar char="●"/>
            </a:pPr>
            <a:r>
              <a:rPr lang="en" sz="2000">
                <a:solidFill>
                  <a:srgbClr val="222222"/>
                </a:solidFill>
                <a:latin typeface="Times New Roman"/>
                <a:ea typeface="Times New Roman"/>
                <a:cs typeface="Times New Roman"/>
                <a:sym typeface="Times New Roman"/>
              </a:rPr>
              <a:t>It starts by finding all the rules whose right side matches with the goal node</a:t>
            </a:r>
            <a:endParaRPr sz="2000">
              <a:solidFill>
                <a:srgbClr val="222222"/>
              </a:solidFill>
              <a:latin typeface="Times New Roman"/>
              <a:ea typeface="Times New Roman"/>
              <a:cs typeface="Times New Roman"/>
              <a:sym typeface="Times New Roman"/>
            </a:endParaRPr>
          </a:p>
          <a:p>
            <a:pPr marL="457200" marR="0" lvl="0" indent="-355600" algn="just" rtl="0">
              <a:spcBef>
                <a:spcPts val="1000"/>
              </a:spcBef>
              <a:spcAft>
                <a:spcPts val="0"/>
              </a:spcAft>
              <a:buClr>
                <a:srgbClr val="222222"/>
              </a:buClr>
              <a:buSzPts val="2000"/>
              <a:buFont typeface="Times New Roman"/>
              <a:buChar char="●"/>
            </a:pPr>
            <a:r>
              <a:rPr lang="en" sz="2000">
                <a:solidFill>
                  <a:srgbClr val="222222"/>
                </a:solidFill>
                <a:latin typeface="Times New Roman"/>
                <a:ea typeface="Times New Roman"/>
                <a:cs typeface="Times New Roman"/>
                <a:sym typeface="Times New Roman"/>
              </a:rPr>
              <a:t>Goal is analyzed in order to deduce the rules, initial facts and data. </a:t>
            </a:r>
            <a:endParaRPr sz="2000">
              <a:solidFill>
                <a:srgbClr val="222222"/>
              </a:solidFill>
              <a:latin typeface="Times New Roman"/>
              <a:ea typeface="Times New Roman"/>
              <a:cs typeface="Times New Roman"/>
              <a:sym typeface="Times New Roman"/>
            </a:endParaRPr>
          </a:p>
          <a:p>
            <a:pPr marL="457200" marR="0" lvl="0" indent="-355600" algn="just" rtl="0">
              <a:spcBef>
                <a:spcPts val="1000"/>
              </a:spcBef>
              <a:spcAft>
                <a:spcPts val="0"/>
              </a:spcAft>
              <a:buClr>
                <a:srgbClr val="222222"/>
              </a:buClr>
              <a:buSzPts val="2000"/>
              <a:buFont typeface="Times New Roman"/>
              <a:buChar char="●"/>
            </a:pPr>
            <a:r>
              <a:rPr lang="en" sz="2000">
                <a:solidFill>
                  <a:srgbClr val="222222"/>
                </a:solidFill>
                <a:latin typeface="Times New Roman"/>
                <a:ea typeface="Times New Roman"/>
                <a:cs typeface="Times New Roman"/>
                <a:sym typeface="Times New Roman"/>
              </a:rPr>
              <a:t>We can understand the concept by the similar example, </a:t>
            </a:r>
            <a:endParaRPr sz="2000">
              <a:solidFill>
                <a:srgbClr val="222222"/>
              </a:solidFill>
              <a:latin typeface="Times New Roman"/>
              <a:ea typeface="Times New Roman"/>
              <a:cs typeface="Times New Roman"/>
              <a:sym typeface="Times New Roman"/>
            </a:endParaRPr>
          </a:p>
          <a:p>
            <a:pPr marL="457200" marR="0" lvl="0" indent="-355600" algn="just" rtl="0">
              <a:spcBef>
                <a:spcPts val="1000"/>
              </a:spcBef>
              <a:spcAft>
                <a:spcPts val="0"/>
              </a:spcAft>
              <a:buClr>
                <a:srgbClr val="222222"/>
              </a:buClr>
              <a:buSzPts val="2000"/>
              <a:buFont typeface="Times New Roman"/>
              <a:buChar char="●"/>
            </a:pPr>
            <a:r>
              <a:rPr lang="en" sz="2000">
                <a:solidFill>
                  <a:srgbClr val="222222"/>
                </a:solidFill>
                <a:latin typeface="Times New Roman"/>
                <a:ea typeface="Times New Roman"/>
                <a:cs typeface="Times New Roman"/>
                <a:sym typeface="Times New Roman"/>
              </a:rPr>
              <a:t>In forward reasoning the doctor is trying to diagnose the patient with the help of the inceptive data such as symptoms. </a:t>
            </a:r>
            <a:endParaRPr sz="2000">
              <a:solidFill>
                <a:srgbClr val="222222"/>
              </a:solidFill>
              <a:latin typeface="Times New Roman"/>
              <a:ea typeface="Times New Roman"/>
              <a:cs typeface="Times New Roman"/>
              <a:sym typeface="Times New Roman"/>
            </a:endParaRPr>
          </a:p>
          <a:p>
            <a:pPr marL="457200" marR="0" lvl="0" indent="-355600" algn="just" rtl="0">
              <a:spcBef>
                <a:spcPts val="1000"/>
              </a:spcBef>
              <a:spcAft>
                <a:spcPts val="0"/>
              </a:spcAft>
              <a:buClr>
                <a:srgbClr val="222222"/>
              </a:buClr>
              <a:buSzPts val="2000"/>
              <a:buFont typeface="Times New Roman"/>
              <a:buChar char="●"/>
            </a:pPr>
            <a:r>
              <a:rPr lang="en" sz="2000">
                <a:solidFill>
                  <a:srgbClr val="222222"/>
                </a:solidFill>
                <a:latin typeface="Times New Roman"/>
                <a:ea typeface="Times New Roman"/>
                <a:cs typeface="Times New Roman"/>
                <a:sym typeface="Times New Roman"/>
              </a:rPr>
              <a:t>However, in this case, the patient comes up with the name of disease, on the basis of which the doctor is going to prove and verify the symptoms. </a:t>
            </a:r>
            <a:endParaRPr sz="2000">
              <a:solidFill>
                <a:srgbClr val="222222"/>
              </a:solidFill>
              <a:latin typeface="Times New Roman"/>
              <a:ea typeface="Times New Roman"/>
              <a:cs typeface="Times New Roman"/>
              <a:sym typeface="Times New Roman"/>
            </a:endParaRPr>
          </a:p>
          <a:p>
            <a:pPr marL="457200" marR="0" lvl="0" indent="-355600" algn="just" rtl="0">
              <a:spcBef>
                <a:spcPts val="1000"/>
              </a:spcBef>
              <a:spcAft>
                <a:spcPts val="1000"/>
              </a:spcAft>
              <a:buClr>
                <a:srgbClr val="222222"/>
              </a:buClr>
              <a:buSzPts val="2000"/>
              <a:buFont typeface="Times New Roman"/>
              <a:buChar char="●"/>
            </a:pPr>
            <a:r>
              <a:rPr lang="en" sz="2000">
                <a:solidFill>
                  <a:srgbClr val="222222"/>
                </a:solidFill>
                <a:latin typeface="Times New Roman"/>
                <a:ea typeface="Times New Roman"/>
                <a:cs typeface="Times New Roman"/>
                <a:sym typeface="Times New Roman"/>
              </a:rPr>
              <a:t>This kind of reasoning comes under backward reasoning.</a:t>
            </a:r>
            <a:endParaRPr sz="2000">
              <a:solidFill>
                <a:srgbClr val="222222"/>
              </a:solidFill>
              <a:latin typeface="Times New Roman"/>
              <a:ea typeface="Times New Roman"/>
              <a:cs typeface="Times New Roman"/>
              <a:sym typeface="Times New Roman"/>
            </a:endParaRPr>
          </a:p>
        </p:txBody>
      </p:sp>
      <p:sp>
        <p:nvSpPr>
          <p:cNvPr id="456" name="Google Shape;456;p79"/>
          <p:cNvSpPr txBox="1">
            <a:spLocks noGrp="1"/>
          </p:cNvSpPr>
          <p:nvPr>
            <p:ph type="title"/>
          </p:nvPr>
        </p:nvSpPr>
        <p:spPr>
          <a:xfrm>
            <a:off x="311700" y="64025"/>
            <a:ext cx="8520600" cy="6570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1000"/>
              </a:spcAft>
              <a:buNone/>
            </a:pPr>
            <a:r>
              <a:rPr lang="en"/>
              <a:t>Definition of Backward Chaining</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460"/>
        <p:cNvGrpSpPr/>
        <p:nvPr/>
      </p:nvGrpSpPr>
      <p:grpSpPr>
        <a:xfrm>
          <a:off x="0" y="0"/>
          <a:ext cx="0" cy="0"/>
          <a:chOff x="0" y="0"/>
          <a:chExt cx="0" cy="0"/>
        </a:xfrm>
      </p:grpSpPr>
      <p:sp>
        <p:nvSpPr>
          <p:cNvPr id="461" name="Google Shape;461;p80"/>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just" rtl="0">
              <a:spcBef>
                <a:spcPts val="0"/>
              </a:spcBef>
              <a:spcAft>
                <a:spcPts val="1000"/>
              </a:spcAft>
              <a:buClr>
                <a:srgbClr val="000000"/>
              </a:buClr>
              <a:buFont typeface="Arial"/>
              <a:buNone/>
            </a:pPr>
            <a:r>
              <a:rPr lang="en" sz="2700"/>
              <a:t>Backward Chaining</a:t>
            </a:r>
            <a:endParaRPr/>
          </a:p>
        </p:txBody>
      </p:sp>
      <p:sp>
        <p:nvSpPr>
          <p:cNvPr id="462" name="Google Shape;462;p80"/>
          <p:cNvSpPr txBox="1">
            <a:spLocks noGrp="1"/>
          </p:cNvSpPr>
          <p:nvPr>
            <p:ph type="body" idx="1"/>
          </p:nvPr>
        </p:nvSpPr>
        <p:spPr>
          <a:xfrm>
            <a:off x="311700" y="1185825"/>
            <a:ext cx="8520600" cy="3383100"/>
          </a:xfrm>
          <a:prstGeom prst="rect">
            <a:avLst/>
          </a:prstGeom>
        </p:spPr>
        <p:txBody>
          <a:bodyPr spcFirstLastPara="1" wrap="square" lIns="91425" tIns="91425" rIns="91425" bIns="91425" anchor="t" anchorCtr="0">
            <a:normAutofit lnSpcReduction="10000"/>
          </a:bodyPr>
          <a:lstStyle/>
          <a:p>
            <a:pPr marL="457200" lvl="0" indent="-342900" algn="just" rtl="0">
              <a:lnSpc>
                <a:spcPct val="100000"/>
              </a:lnSpc>
              <a:spcBef>
                <a:spcPts val="0"/>
              </a:spcBef>
              <a:spcAft>
                <a:spcPts val="0"/>
              </a:spcAft>
              <a:buClr>
                <a:srgbClr val="333333"/>
              </a:buClr>
              <a:buSzPts val="1800"/>
              <a:buFont typeface="Times New Roman"/>
              <a:buChar char="●"/>
            </a:pPr>
            <a:r>
              <a:rPr lang="en">
                <a:solidFill>
                  <a:srgbClr val="333333"/>
                </a:solidFill>
              </a:rPr>
              <a:t>Example: </a:t>
            </a:r>
            <a:endParaRPr>
              <a:solidFill>
                <a:srgbClr val="333333"/>
              </a:solidFill>
            </a:endParaRPr>
          </a:p>
          <a:p>
            <a:pPr marL="914400" lvl="1" indent="-342900" algn="just" rtl="0">
              <a:lnSpc>
                <a:spcPct val="100000"/>
              </a:lnSpc>
              <a:spcBef>
                <a:spcPts val="0"/>
              </a:spcBef>
              <a:spcAft>
                <a:spcPts val="0"/>
              </a:spcAft>
              <a:buClr>
                <a:srgbClr val="333333"/>
              </a:buClr>
              <a:buSzPts val="1800"/>
              <a:buFont typeface="Times New Roman"/>
              <a:buChar char="○"/>
            </a:pPr>
            <a:r>
              <a:rPr lang="en" sz="1800">
                <a:solidFill>
                  <a:srgbClr val="333333"/>
                </a:solidFill>
              </a:rPr>
              <a:t>It is raining - A</a:t>
            </a:r>
            <a:endParaRPr sz="1800">
              <a:solidFill>
                <a:srgbClr val="333333"/>
              </a:solidFill>
            </a:endParaRPr>
          </a:p>
          <a:p>
            <a:pPr marL="914400" lvl="1" indent="-342900" algn="just" rtl="0">
              <a:lnSpc>
                <a:spcPct val="100000"/>
              </a:lnSpc>
              <a:spcBef>
                <a:spcPts val="0"/>
              </a:spcBef>
              <a:spcAft>
                <a:spcPts val="0"/>
              </a:spcAft>
              <a:buClr>
                <a:srgbClr val="333333"/>
              </a:buClr>
              <a:buSzPts val="1800"/>
              <a:buFont typeface="Times New Roman"/>
              <a:buChar char="○"/>
            </a:pPr>
            <a:r>
              <a:rPr lang="en" sz="1800">
                <a:solidFill>
                  <a:srgbClr val="333333"/>
                </a:solidFill>
              </a:rPr>
              <a:t>Road is wet - B</a:t>
            </a:r>
            <a:endParaRPr sz="1800">
              <a:solidFill>
                <a:srgbClr val="333333"/>
              </a:solidFill>
            </a:endParaRPr>
          </a:p>
          <a:p>
            <a:pPr marL="914400" lvl="1" indent="-342900" algn="just" rtl="0">
              <a:lnSpc>
                <a:spcPct val="100000"/>
              </a:lnSpc>
              <a:spcBef>
                <a:spcPts val="0"/>
              </a:spcBef>
              <a:spcAft>
                <a:spcPts val="0"/>
              </a:spcAft>
              <a:buClr>
                <a:srgbClr val="333333"/>
              </a:buClr>
              <a:buSzPts val="1800"/>
              <a:buFont typeface="Times New Roman"/>
              <a:buChar char="○"/>
            </a:pPr>
            <a:r>
              <a:rPr lang="en" sz="1800">
                <a:solidFill>
                  <a:srgbClr val="333333"/>
                </a:solidFill>
              </a:rPr>
              <a:t>If it is raining road is wet A-&gt; B</a:t>
            </a:r>
            <a:endParaRPr sz="1800">
              <a:solidFill>
                <a:srgbClr val="333333"/>
              </a:solidFill>
            </a:endParaRPr>
          </a:p>
          <a:p>
            <a:pPr marL="914400" lvl="1" indent="-342900" algn="just" rtl="0">
              <a:lnSpc>
                <a:spcPct val="100000"/>
              </a:lnSpc>
              <a:spcBef>
                <a:spcPts val="0"/>
              </a:spcBef>
              <a:spcAft>
                <a:spcPts val="0"/>
              </a:spcAft>
              <a:buClr>
                <a:srgbClr val="333333"/>
              </a:buClr>
              <a:buSzPts val="1800"/>
              <a:buFont typeface="Times New Roman"/>
              <a:buChar char="○"/>
            </a:pPr>
            <a:r>
              <a:rPr lang="en" sz="1800">
                <a:solidFill>
                  <a:srgbClr val="333333"/>
                </a:solidFill>
              </a:rPr>
              <a:t>Road is wet is fact</a:t>
            </a:r>
            <a:endParaRPr sz="1800">
              <a:solidFill>
                <a:srgbClr val="333333"/>
              </a:solidFill>
            </a:endParaRPr>
          </a:p>
          <a:p>
            <a:pPr marL="457200" lvl="0" indent="-342900" algn="just" rtl="0">
              <a:spcBef>
                <a:spcPts val="1000"/>
              </a:spcBef>
              <a:spcAft>
                <a:spcPts val="0"/>
              </a:spcAft>
              <a:buClr>
                <a:srgbClr val="333333"/>
              </a:buClr>
              <a:buSzPts val="1800"/>
              <a:buFont typeface="Times New Roman"/>
              <a:buChar char="●"/>
            </a:pPr>
            <a:r>
              <a:rPr lang="en">
                <a:solidFill>
                  <a:srgbClr val="333333"/>
                </a:solidFill>
              </a:rPr>
              <a:t>Example: </a:t>
            </a:r>
            <a:endParaRPr>
              <a:solidFill>
                <a:srgbClr val="333333"/>
              </a:solidFill>
            </a:endParaRPr>
          </a:p>
          <a:p>
            <a:pPr marL="914400" lvl="1" indent="-342900" algn="just" rtl="0">
              <a:spcBef>
                <a:spcPts val="0"/>
              </a:spcBef>
              <a:spcAft>
                <a:spcPts val="0"/>
              </a:spcAft>
              <a:buClr>
                <a:srgbClr val="333333"/>
              </a:buClr>
              <a:buSzPts val="1800"/>
              <a:buFont typeface="Times New Roman"/>
              <a:buChar char="○"/>
            </a:pPr>
            <a:r>
              <a:rPr lang="en" sz="1800">
                <a:solidFill>
                  <a:srgbClr val="333333"/>
                </a:solidFill>
              </a:rPr>
              <a:t>if (x==1 and y==2) then z=3</a:t>
            </a:r>
            <a:endParaRPr sz="1800">
              <a:solidFill>
                <a:srgbClr val="333333"/>
              </a:solidFill>
            </a:endParaRPr>
          </a:p>
          <a:p>
            <a:pPr marL="914400" lvl="1" indent="-342900" algn="just" rtl="0">
              <a:spcBef>
                <a:spcPts val="0"/>
              </a:spcBef>
              <a:spcAft>
                <a:spcPts val="0"/>
              </a:spcAft>
              <a:buClr>
                <a:srgbClr val="333333"/>
              </a:buClr>
              <a:buSzPts val="1800"/>
              <a:buFont typeface="Times New Roman"/>
              <a:buChar char="○"/>
            </a:pPr>
            <a:r>
              <a:rPr lang="en" sz="1800">
                <a:solidFill>
                  <a:srgbClr val="333333"/>
                </a:solidFill>
              </a:rPr>
              <a:t>if z==3 then a=10</a:t>
            </a:r>
            <a:endParaRPr sz="1800">
              <a:solidFill>
                <a:srgbClr val="333333"/>
              </a:solidFill>
            </a:endParaRPr>
          </a:p>
          <a:p>
            <a:pPr marL="914400" lvl="1" indent="-342900" algn="just" rtl="0">
              <a:spcBef>
                <a:spcPts val="0"/>
              </a:spcBef>
              <a:spcAft>
                <a:spcPts val="0"/>
              </a:spcAft>
              <a:buClr>
                <a:srgbClr val="333333"/>
              </a:buClr>
              <a:buSzPts val="1800"/>
              <a:buFont typeface="Arial"/>
              <a:buChar char="○"/>
            </a:pPr>
            <a:r>
              <a:rPr lang="en" sz="1800">
                <a:solidFill>
                  <a:srgbClr val="333333"/>
                </a:solidFill>
              </a:rPr>
              <a:t>Value of a=10 is given find the values for x and y </a:t>
            </a:r>
            <a:endParaRPr sz="1800">
              <a:solidFill>
                <a:srgbClr val="333333"/>
              </a:solidFill>
            </a:endParaRPr>
          </a:p>
          <a:p>
            <a:pPr marL="0" lvl="0" indent="0" algn="just" rtl="0">
              <a:spcBef>
                <a:spcPts val="0"/>
              </a:spcBef>
              <a:spcAft>
                <a:spcPts val="0"/>
              </a:spcAft>
              <a:buNone/>
            </a:pPr>
            <a:endParaRPr>
              <a:solidFill>
                <a:srgbClr val="333333"/>
              </a:solidFill>
            </a:endParaRPr>
          </a:p>
          <a:p>
            <a:pPr marL="0" lvl="0" indent="0" algn="just" rtl="0">
              <a:spcBef>
                <a:spcPts val="0"/>
              </a:spcBef>
              <a:spcAft>
                <a:spcPts val="0"/>
              </a:spcAft>
              <a:buNone/>
            </a:pPr>
            <a:r>
              <a:rPr lang="en" sz="1900" b="1">
                <a:solidFill>
                  <a:srgbClr val="333333"/>
                </a:solidFill>
              </a:rPr>
              <a:t>Right side is given find left side</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466"/>
        <p:cNvGrpSpPr/>
        <p:nvPr/>
      </p:nvGrpSpPr>
      <p:grpSpPr>
        <a:xfrm>
          <a:off x="0" y="0"/>
          <a:ext cx="0" cy="0"/>
          <a:chOff x="0" y="0"/>
          <a:chExt cx="0" cy="0"/>
        </a:xfrm>
      </p:grpSpPr>
      <p:sp>
        <p:nvSpPr>
          <p:cNvPr id="467" name="Google Shape;467;p81"/>
          <p:cNvSpPr/>
          <p:nvPr/>
        </p:nvSpPr>
        <p:spPr>
          <a:xfrm>
            <a:off x="428625" y="479475"/>
            <a:ext cx="8325600" cy="4286400"/>
          </a:xfrm>
          <a:prstGeom prst="rect">
            <a:avLst/>
          </a:prstGeom>
          <a:noFill/>
          <a:ln>
            <a:noFill/>
          </a:ln>
        </p:spPr>
        <p:txBody>
          <a:bodyPr spcFirstLastPara="1" wrap="square" lIns="68575" tIns="34275" rIns="68575" bIns="34275" anchor="t" anchorCtr="0">
            <a:noAutofit/>
          </a:bodyPr>
          <a:lstStyle/>
          <a:p>
            <a:pPr marL="0" marR="0" lvl="0" indent="0" algn="just" rtl="0">
              <a:spcBef>
                <a:spcPts val="0"/>
              </a:spcBef>
              <a:spcAft>
                <a:spcPts val="0"/>
              </a:spcAft>
              <a:buNone/>
            </a:pPr>
            <a:r>
              <a:rPr lang="en" sz="2400" b="1">
                <a:solidFill>
                  <a:schemeClr val="accent1"/>
                </a:solidFill>
                <a:latin typeface="Times New Roman"/>
                <a:ea typeface="Times New Roman"/>
                <a:cs typeface="Times New Roman"/>
                <a:sym typeface="Times New Roman"/>
              </a:rPr>
              <a:t>Properties of Forward-Chaining:</a:t>
            </a:r>
            <a:endParaRPr sz="2400" b="1">
              <a:solidFill>
                <a:schemeClr val="accent1"/>
              </a:solidFill>
              <a:latin typeface="Times New Roman"/>
              <a:ea typeface="Times New Roman"/>
              <a:cs typeface="Times New Roman"/>
              <a:sym typeface="Times New Roman"/>
            </a:endParaRPr>
          </a:p>
          <a:p>
            <a:pPr marL="457200" marR="0" lvl="0" indent="-374650" algn="just" rtl="0">
              <a:spcBef>
                <a:spcPts val="1000"/>
              </a:spcBef>
              <a:spcAft>
                <a:spcPts val="0"/>
              </a:spcAft>
              <a:buClr>
                <a:srgbClr val="000000"/>
              </a:buClr>
              <a:buSzPts val="2300"/>
              <a:buFont typeface="Times New Roman"/>
              <a:buChar char="●"/>
            </a:pPr>
            <a:r>
              <a:rPr lang="en" sz="2300">
                <a:solidFill>
                  <a:srgbClr val="000000"/>
                </a:solidFill>
                <a:latin typeface="Times New Roman"/>
                <a:ea typeface="Times New Roman"/>
                <a:cs typeface="Times New Roman"/>
                <a:sym typeface="Times New Roman"/>
              </a:rPr>
              <a:t>It is a </a:t>
            </a:r>
            <a:r>
              <a:rPr lang="en" sz="2300" b="1">
                <a:latin typeface="Times New Roman"/>
                <a:ea typeface="Times New Roman"/>
                <a:cs typeface="Times New Roman"/>
                <a:sym typeface="Times New Roman"/>
              </a:rPr>
              <a:t>bottom</a:t>
            </a:r>
            <a:r>
              <a:rPr lang="en" sz="2300" b="1">
                <a:solidFill>
                  <a:srgbClr val="000000"/>
                </a:solidFill>
                <a:latin typeface="Times New Roman"/>
                <a:ea typeface="Times New Roman"/>
                <a:cs typeface="Times New Roman"/>
                <a:sym typeface="Times New Roman"/>
              </a:rPr>
              <a:t>-up approach</a:t>
            </a:r>
            <a:r>
              <a:rPr lang="en" sz="2300">
                <a:solidFill>
                  <a:srgbClr val="000000"/>
                </a:solidFill>
                <a:latin typeface="Times New Roman"/>
                <a:ea typeface="Times New Roman"/>
                <a:cs typeface="Times New Roman"/>
                <a:sym typeface="Times New Roman"/>
              </a:rPr>
              <a:t>, as it moves from bottom to top.</a:t>
            </a:r>
            <a:endParaRPr sz="1000">
              <a:latin typeface="Times New Roman"/>
              <a:ea typeface="Times New Roman"/>
              <a:cs typeface="Times New Roman"/>
              <a:sym typeface="Times New Roman"/>
            </a:endParaRPr>
          </a:p>
          <a:p>
            <a:pPr marL="457200" marR="0" lvl="0" indent="-374650" algn="just" rtl="0">
              <a:spcBef>
                <a:spcPts val="1000"/>
              </a:spcBef>
              <a:spcAft>
                <a:spcPts val="0"/>
              </a:spcAft>
              <a:buClr>
                <a:srgbClr val="000000"/>
              </a:buClr>
              <a:buSzPts val="2300"/>
              <a:buFont typeface="Times New Roman"/>
              <a:buChar char="●"/>
            </a:pPr>
            <a:r>
              <a:rPr lang="en" sz="2300">
                <a:solidFill>
                  <a:srgbClr val="000000"/>
                </a:solidFill>
                <a:latin typeface="Times New Roman"/>
                <a:ea typeface="Times New Roman"/>
                <a:cs typeface="Times New Roman"/>
                <a:sym typeface="Times New Roman"/>
              </a:rPr>
              <a:t>It is a process of making a </a:t>
            </a:r>
            <a:r>
              <a:rPr lang="en" sz="2300" b="1">
                <a:solidFill>
                  <a:srgbClr val="000000"/>
                </a:solidFill>
                <a:latin typeface="Times New Roman"/>
                <a:ea typeface="Times New Roman"/>
                <a:cs typeface="Times New Roman"/>
                <a:sym typeface="Times New Roman"/>
              </a:rPr>
              <a:t>conclusion based on known facts</a:t>
            </a:r>
            <a:r>
              <a:rPr lang="en" sz="2300">
                <a:solidFill>
                  <a:srgbClr val="000000"/>
                </a:solidFill>
                <a:latin typeface="Times New Roman"/>
                <a:ea typeface="Times New Roman"/>
                <a:cs typeface="Times New Roman"/>
                <a:sym typeface="Times New Roman"/>
              </a:rPr>
              <a:t> or data, by starting from the initial state and reaches the goal state.</a:t>
            </a:r>
            <a:endParaRPr sz="1000">
              <a:latin typeface="Times New Roman"/>
              <a:ea typeface="Times New Roman"/>
              <a:cs typeface="Times New Roman"/>
              <a:sym typeface="Times New Roman"/>
            </a:endParaRPr>
          </a:p>
          <a:p>
            <a:pPr marL="457200" marR="0" lvl="0" indent="-374650" algn="just" rtl="0">
              <a:spcBef>
                <a:spcPts val="1000"/>
              </a:spcBef>
              <a:spcAft>
                <a:spcPts val="0"/>
              </a:spcAft>
              <a:buClr>
                <a:srgbClr val="000000"/>
              </a:buClr>
              <a:buSzPts val="2300"/>
              <a:buFont typeface="Times New Roman"/>
              <a:buChar char="●"/>
            </a:pPr>
            <a:r>
              <a:rPr lang="en" sz="2300">
                <a:solidFill>
                  <a:srgbClr val="000000"/>
                </a:solidFill>
                <a:latin typeface="Times New Roman"/>
                <a:ea typeface="Times New Roman"/>
                <a:cs typeface="Times New Roman"/>
                <a:sym typeface="Times New Roman"/>
              </a:rPr>
              <a:t>Forward-chaining approach is also called as</a:t>
            </a:r>
            <a:r>
              <a:rPr lang="en" sz="2300" b="1">
                <a:solidFill>
                  <a:srgbClr val="000000"/>
                </a:solidFill>
                <a:latin typeface="Times New Roman"/>
                <a:ea typeface="Times New Roman"/>
                <a:cs typeface="Times New Roman"/>
                <a:sym typeface="Times New Roman"/>
              </a:rPr>
              <a:t> data-driven</a:t>
            </a:r>
            <a:r>
              <a:rPr lang="en" sz="2300">
                <a:solidFill>
                  <a:srgbClr val="000000"/>
                </a:solidFill>
                <a:latin typeface="Times New Roman"/>
                <a:ea typeface="Times New Roman"/>
                <a:cs typeface="Times New Roman"/>
                <a:sym typeface="Times New Roman"/>
              </a:rPr>
              <a:t> as we reach to the goal using available data.</a:t>
            </a:r>
            <a:endParaRPr sz="1000">
              <a:latin typeface="Times New Roman"/>
              <a:ea typeface="Times New Roman"/>
              <a:cs typeface="Times New Roman"/>
              <a:sym typeface="Times New Roman"/>
            </a:endParaRPr>
          </a:p>
          <a:p>
            <a:pPr marL="457200" marR="0" lvl="0" indent="-374650" algn="just" rtl="0">
              <a:spcBef>
                <a:spcPts val="1000"/>
              </a:spcBef>
              <a:spcAft>
                <a:spcPts val="1000"/>
              </a:spcAft>
              <a:buClr>
                <a:srgbClr val="000000"/>
              </a:buClr>
              <a:buSzPts val="2300"/>
              <a:buFont typeface="Times New Roman"/>
              <a:buChar char="●"/>
            </a:pPr>
            <a:r>
              <a:rPr lang="en" sz="2300">
                <a:solidFill>
                  <a:srgbClr val="000000"/>
                </a:solidFill>
                <a:latin typeface="Times New Roman"/>
                <a:ea typeface="Times New Roman"/>
                <a:cs typeface="Times New Roman"/>
                <a:sym typeface="Times New Roman"/>
              </a:rPr>
              <a:t>Forward-chaining approach is commonly used in the expert system, such as CLIPS, business, and production rule systems.</a:t>
            </a:r>
            <a:endParaRPr sz="2300" i="0">
              <a:solidFill>
                <a:srgbClr val="000000"/>
              </a:solidFill>
              <a:latin typeface="Times New Roman"/>
              <a:ea typeface="Times New Roman"/>
              <a:cs typeface="Times New Roman"/>
              <a:sym typeface="Times New Roman"/>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471"/>
        <p:cNvGrpSpPr/>
        <p:nvPr/>
      </p:nvGrpSpPr>
      <p:grpSpPr>
        <a:xfrm>
          <a:off x="0" y="0"/>
          <a:ext cx="0" cy="0"/>
          <a:chOff x="0" y="0"/>
          <a:chExt cx="0" cy="0"/>
        </a:xfrm>
      </p:grpSpPr>
      <p:sp>
        <p:nvSpPr>
          <p:cNvPr id="472" name="Google Shape;472;p82"/>
          <p:cNvSpPr/>
          <p:nvPr/>
        </p:nvSpPr>
        <p:spPr>
          <a:xfrm>
            <a:off x="450675" y="276400"/>
            <a:ext cx="8239500" cy="4818900"/>
          </a:xfrm>
          <a:prstGeom prst="rect">
            <a:avLst/>
          </a:prstGeom>
          <a:noFill/>
          <a:ln>
            <a:noFill/>
          </a:ln>
        </p:spPr>
        <p:txBody>
          <a:bodyPr spcFirstLastPara="1" wrap="square" lIns="68575" tIns="34275" rIns="68575" bIns="34275" anchor="t" anchorCtr="0">
            <a:noAutofit/>
          </a:bodyPr>
          <a:lstStyle/>
          <a:p>
            <a:pPr marL="0" marR="0" lvl="0" indent="0" algn="just" rtl="0">
              <a:spcBef>
                <a:spcPts val="0"/>
              </a:spcBef>
              <a:spcAft>
                <a:spcPts val="0"/>
              </a:spcAft>
              <a:buNone/>
            </a:pPr>
            <a:r>
              <a:rPr lang="en" sz="2200" b="1">
                <a:solidFill>
                  <a:schemeClr val="accent1"/>
                </a:solidFill>
                <a:latin typeface="Times New Roman"/>
                <a:ea typeface="Times New Roman"/>
                <a:cs typeface="Times New Roman"/>
                <a:sym typeface="Times New Roman"/>
              </a:rPr>
              <a:t>Steps that are followed in the forward chaining</a:t>
            </a:r>
            <a:endParaRPr sz="2200">
              <a:solidFill>
                <a:schemeClr val="accent1"/>
              </a:solidFill>
              <a:latin typeface="Times New Roman"/>
              <a:ea typeface="Times New Roman"/>
              <a:cs typeface="Times New Roman"/>
              <a:sym typeface="Times New Roman"/>
            </a:endParaRPr>
          </a:p>
          <a:p>
            <a:pPr marL="0" marR="0" lvl="0" indent="0" algn="just" rtl="0">
              <a:spcBef>
                <a:spcPts val="1000"/>
              </a:spcBef>
              <a:spcAft>
                <a:spcPts val="0"/>
              </a:spcAft>
              <a:buNone/>
            </a:pPr>
            <a:r>
              <a:rPr lang="en" sz="2000">
                <a:solidFill>
                  <a:srgbClr val="222222"/>
                </a:solidFill>
                <a:latin typeface="Times New Roman"/>
                <a:ea typeface="Times New Roman"/>
                <a:cs typeface="Times New Roman"/>
                <a:sym typeface="Times New Roman"/>
              </a:rPr>
              <a:t>The inference engine explores the </a:t>
            </a:r>
            <a:r>
              <a:rPr lang="en" sz="2000" b="1">
                <a:solidFill>
                  <a:srgbClr val="222222"/>
                </a:solidFill>
                <a:latin typeface="Times New Roman"/>
                <a:ea typeface="Times New Roman"/>
                <a:cs typeface="Times New Roman"/>
                <a:sym typeface="Times New Roman"/>
              </a:rPr>
              <a:t>knowledge base</a:t>
            </a:r>
            <a:r>
              <a:rPr lang="en" sz="2000">
                <a:solidFill>
                  <a:srgbClr val="222222"/>
                </a:solidFill>
                <a:latin typeface="Times New Roman"/>
                <a:ea typeface="Times New Roman"/>
                <a:cs typeface="Times New Roman"/>
                <a:sym typeface="Times New Roman"/>
              </a:rPr>
              <a:t> with the provided information for </a:t>
            </a:r>
            <a:r>
              <a:rPr lang="en" sz="2000" b="1">
                <a:solidFill>
                  <a:srgbClr val="222222"/>
                </a:solidFill>
                <a:latin typeface="Times New Roman"/>
                <a:ea typeface="Times New Roman"/>
                <a:cs typeface="Times New Roman"/>
                <a:sym typeface="Times New Roman"/>
              </a:rPr>
              <a:t>constraints</a:t>
            </a:r>
            <a:r>
              <a:rPr lang="en" sz="2000">
                <a:solidFill>
                  <a:srgbClr val="222222"/>
                </a:solidFill>
                <a:latin typeface="Times New Roman"/>
                <a:ea typeface="Times New Roman"/>
                <a:cs typeface="Times New Roman"/>
                <a:sym typeface="Times New Roman"/>
              </a:rPr>
              <a:t> </a:t>
            </a:r>
            <a:r>
              <a:rPr lang="en" sz="2000" b="1">
                <a:solidFill>
                  <a:srgbClr val="222222"/>
                </a:solidFill>
                <a:latin typeface="Times New Roman"/>
                <a:ea typeface="Times New Roman"/>
                <a:cs typeface="Times New Roman"/>
                <a:sym typeface="Times New Roman"/>
              </a:rPr>
              <a:t>whose precedence matches the given current state.</a:t>
            </a:r>
            <a:endParaRPr sz="2000" b="1">
              <a:latin typeface="Times New Roman"/>
              <a:ea typeface="Times New Roman"/>
              <a:cs typeface="Times New Roman"/>
              <a:sym typeface="Times New Roman"/>
            </a:endParaRPr>
          </a:p>
          <a:p>
            <a:pPr marL="457200" marR="0" lvl="0" indent="-355600" algn="just" rtl="0">
              <a:spcBef>
                <a:spcPts val="1000"/>
              </a:spcBef>
              <a:spcAft>
                <a:spcPts val="0"/>
              </a:spcAft>
              <a:buClr>
                <a:srgbClr val="222222"/>
              </a:buClr>
              <a:buSzPts val="2000"/>
              <a:buFont typeface="Times New Roman"/>
              <a:buChar char="●"/>
            </a:pPr>
            <a:r>
              <a:rPr lang="en" sz="2000">
                <a:solidFill>
                  <a:srgbClr val="222222"/>
                </a:solidFill>
                <a:latin typeface="Times New Roman"/>
                <a:ea typeface="Times New Roman"/>
                <a:cs typeface="Times New Roman"/>
                <a:sym typeface="Times New Roman"/>
              </a:rPr>
              <a:t>In the first step, the system is given with one or more than one constraints.</a:t>
            </a:r>
            <a:endParaRPr sz="2000">
              <a:latin typeface="Times New Roman"/>
              <a:ea typeface="Times New Roman"/>
              <a:cs typeface="Times New Roman"/>
              <a:sym typeface="Times New Roman"/>
            </a:endParaRPr>
          </a:p>
          <a:p>
            <a:pPr marL="457200" marR="0" lvl="0" indent="-355600" algn="just" rtl="0">
              <a:spcBef>
                <a:spcPts val="1000"/>
              </a:spcBef>
              <a:spcAft>
                <a:spcPts val="0"/>
              </a:spcAft>
              <a:buClr>
                <a:srgbClr val="222222"/>
              </a:buClr>
              <a:buSzPts val="2000"/>
              <a:buFont typeface="Times New Roman"/>
              <a:buChar char="●"/>
            </a:pPr>
            <a:r>
              <a:rPr lang="en" sz="2000">
                <a:solidFill>
                  <a:srgbClr val="222222"/>
                </a:solidFill>
                <a:latin typeface="Times New Roman"/>
                <a:ea typeface="Times New Roman"/>
                <a:cs typeface="Times New Roman"/>
                <a:sym typeface="Times New Roman"/>
              </a:rPr>
              <a:t>Then the rules are searched in the knowledge base for each constraint. The rules that fulfil the condition are selected (i.e., IF part).</a:t>
            </a:r>
            <a:endParaRPr sz="2000">
              <a:latin typeface="Times New Roman"/>
              <a:ea typeface="Times New Roman"/>
              <a:cs typeface="Times New Roman"/>
              <a:sym typeface="Times New Roman"/>
            </a:endParaRPr>
          </a:p>
          <a:p>
            <a:pPr marL="457200" marR="0" lvl="0" indent="-355600" algn="just" rtl="0">
              <a:spcBef>
                <a:spcPts val="1000"/>
              </a:spcBef>
              <a:spcAft>
                <a:spcPts val="0"/>
              </a:spcAft>
              <a:buClr>
                <a:srgbClr val="222222"/>
              </a:buClr>
              <a:buSzPts val="2000"/>
              <a:buFont typeface="Times New Roman"/>
              <a:buChar char="●"/>
            </a:pPr>
            <a:r>
              <a:rPr lang="en" sz="2000">
                <a:solidFill>
                  <a:srgbClr val="222222"/>
                </a:solidFill>
                <a:latin typeface="Times New Roman"/>
                <a:ea typeface="Times New Roman"/>
                <a:cs typeface="Times New Roman"/>
                <a:sym typeface="Times New Roman"/>
              </a:rPr>
              <a:t>Now each rule is able to produce new conditions from the conclusion of the invoked one. As a result, THEN part is again included in the existing one.</a:t>
            </a:r>
            <a:endParaRPr sz="2000">
              <a:latin typeface="Times New Roman"/>
              <a:ea typeface="Times New Roman"/>
              <a:cs typeface="Times New Roman"/>
              <a:sym typeface="Times New Roman"/>
            </a:endParaRPr>
          </a:p>
          <a:p>
            <a:pPr marL="457200" marR="0" lvl="0" indent="-355600" algn="just" rtl="0">
              <a:spcBef>
                <a:spcPts val="1000"/>
              </a:spcBef>
              <a:spcAft>
                <a:spcPts val="1000"/>
              </a:spcAft>
              <a:buClr>
                <a:srgbClr val="222222"/>
              </a:buClr>
              <a:buSzPts val="2000"/>
              <a:buFont typeface="Times New Roman"/>
              <a:buChar char="●"/>
            </a:pPr>
            <a:r>
              <a:rPr lang="en" sz="2000">
                <a:solidFill>
                  <a:srgbClr val="222222"/>
                </a:solidFill>
                <a:latin typeface="Times New Roman"/>
                <a:ea typeface="Times New Roman"/>
                <a:cs typeface="Times New Roman"/>
                <a:sym typeface="Times New Roman"/>
              </a:rPr>
              <a:t>The added conditions are processed again by repeating step 2. The process will end if there is no new conditions exist.</a:t>
            </a:r>
            <a:endParaRPr sz="2000" i="0">
              <a:solidFill>
                <a:srgbClr val="222222"/>
              </a:solidFill>
              <a:latin typeface="Times New Roman"/>
              <a:ea typeface="Times New Roman"/>
              <a:cs typeface="Times New Roman"/>
              <a:sym typeface="Times New Roman"/>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7" name="Google Shape;477;p83"/>
          <p:cNvSpPr txBox="1">
            <a:spLocks noGrp="1"/>
          </p:cNvSpPr>
          <p:nvPr>
            <p:ph type="title"/>
          </p:nvPr>
        </p:nvSpPr>
        <p:spPr>
          <a:xfrm>
            <a:off x="311700" y="64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Example of Forward Chaining</a:t>
            </a:r>
            <a:endParaRPr/>
          </a:p>
        </p:txBody>
      </p:sp>
      <p:sp>
        <p:nvSpPr>
          <p:cNvPr id="478" name="Google Shape;478;p83"/>
          <p:cNvSpPr txBox="1">
            <a:spLocks noGrp="1"/>
          </p:cNvSpPr>
          <p:nvPr>
            <p:ph type="body" idx="1"/>
          </p:nvPr>
        </p:nvSpPr>
        <p:spPr>
          <a:xfrm>
            <a:off x="311700" y="933825"/>
            <a:ext cx="8634000" cy="3891000"/>
          </a:xfrm>
          <a:prstGeom prst="rect">
            <a:avLst/>
          </a:prstGeom>
        </p:spPr>
        <p:txBody>
          <a:bodyPr spcFirstLastPara="1" wrap="square" lIns="91425" tIns="91425" rIns="91425" bIns="91425" anchor="t" anchorCtr="0">
            <a:normAutofit lnSpcReduction="10000"/>
          </a:bodyPr>
          <a:lstStyle/>
          <a:p>
            <a:pPr marL="0" lvl="0" indent="0" algn="just" rtl="0">
              <a:spcBef>
                <a:spcPts val="0"/>
              </a:spcBef>
              <a:spcAft>
                <a:spcPts val="0"/>
              </a:spcAft>
              <a:buNone/>
            </a:pPr>
            <a:r>
              <a:rPr lang="en"/>
              <a:t>Encouraged students are always motivated. Along with motivation if student is healthy then only students can work hard. Hard-working students with goal are excellent students. Excellent students succeed. If Ram is encouraged, healthy and has goal find if Ram will succeed or not!</a:t>
            </a:r>
            <a:endParaRPr/>
          </a:p>
          <a:p>
            <a:pPr marL="0" lvl="0" indent="0" algn="l" rtl="0">
              <a:spcBef>
                <a:spcPts val="1200"/>
              </a:spcBef>
              <a:spcAft>
                <a:spcPts val="0"/>
              </a:spcAft>
              <a:buNone/>
            </a:pPr>
            <a:r>
              <a:rPr lang="en"/>
              <a:t>encouraged(student) -&gt; motivated(Student)</a:t>
            </a:r>
            <a:endParaRPr/>
          </a:p>
          <a:p>
            <a:pPr marL="0" lvl="0" indent="0" algn="l" rtl="0">
              <a:spcBef>
                <a:spcPts val="1200"/>
              </a:spcBef>
              <a:spcAft>
                <a:spcPts val="0"/>
              </a:spcAft>
              <a:buNone/>
            </a:pPr>
            <a:r>
              <a:rPr lang="en"/>
              <a:t>motivated(student) AND healthy(student) -&gt; work-hard(student)</a:t>
            </a:r>
            <a:endParaRPr/>
          </a:p>
          <a:p>
            <a:pPr marL="0" lvl="0" indent="0" algn="l" rtl="0">
              <a:spcBef>
                <a:spcPts val="1200"/>
              </a:spcBef>
              <a:spcAft>
                <a:spcPts val="0"/>
              </a:spcAft>
              <a:buNone/>
            </a:pPr>
            <a:r>
              <a:rPr lang="en"/>
              <a:t>work-hard(student) AND has(student, goal) -&gt; Excellent(student)</a:t>
            </a:r>
            <a:endParaRPr/>
          </a:p>
          <a:p>
            <a:pPr marL="0" lvl="0" indent="0" algn="l" rtl="0">
              <a:spcBef>
                <a:spcPts val="1200"/>
              </a:spcBef>
              <a:spcAft>
                <a:spcPts val="0"/>
              </a:spcAft>
              <a:buNone/>
            </a:pPr>
            <a:r>
              <a:rPr lang="en"/>
              <a:t>Excellent(student) -&gt; succeed(student)</a:t>
            </a:r>
            <a:endParaRPr/>
          </a:p>
          <a:p>
            <a:pPr marL="0" lvl="0" indent="0" algn="l" rtl="0">
              <a:spcBef>
                <a:spcPts val="1200"/>
              </a:spcBef>
              <a:spcAft>
                <a:spcPts val="1200"/>
              </a:spcAft>
              <a:buNone/>
            </a:pPr>
            <a:r>
              <a:rPr lang="en"/>
              <a:t>encouraged(Ram), healthy(Ram), has(Ram, goal)</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7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78">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78">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78">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78">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78">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7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482"/>
        <p:cNvGrpSpPr/>
        <p:nvPr/>
      </p:nvGrpSpPr>
      <p:grpSpPr>
        <a:xfrm>
          <a:off x="0" y="0"/>
          <a:ext cx="0" cy="0"/>
          <a:chOff x="0" y="0"/>
          <a:chExt cx="0" cy="0"/>
        </a:xfrm>
      </p:grpSpPr>
      <p:sp>
        <p:nvSpPr>
          <p:cNvPr id="483" name="Google Shape;483;p84"/>
          <p:cNvSpPr/>
          <p:nvPr/>
        </p:nvSpPr>
        <p:spPr>
          <a:xfrm>
            <a:off x="460465" y="334404"/>
            <a:ext cx="8298300" cy="4501200"/>
          </a:xfrm>
          <a:prstGeom prst="rect">
            <a:avLst/>
          </a:prstGeom>
          <a:noFill/>
          <a:ln>
            <a:noFill/>
          </a:ln>
        </p:spPr>
        <p:txBody>
          <a:bodyPr spcFirstLastPara="1" wrap="square" lIns="68575" tIns="34275" rIns="68575" bIns="34275" anchor="t" anchorCtr="0">
            <a:noAutofit/>
          </a:bodyPr>
          <a:lstStyle/>
          <a:p>
            <a:pPr marL="0" marR="0" lvl="0" indent="0" algn="just" rtl="0">
              <a:spcBef>
                <a:spcPts val="0"/>
              </a:spcBef>
              <a:spcAft>
                <a:spcPts val="0"/>
              </a:spcAft>
              <a:buNone/>
            </a:pPr>
            <a:r>
              <a:rPr lang="en" sz="2500" b="1">
                <a:solidFill>
                  <a:schemeClr val="accent1"/>
                </a:solidFill>
                <a:latin typeface="Times New Roman"/>
                <a:ea typeface="Times New Roman"/>
                <a:cs typeface="Times New Roman"/>
                <a:sym typeface="Times New Roman"/>
              </a:rPr>
              <a:t>Properties of backward chaining:</a:t>
            </a:r>
            <a:endParaRPr sz="2500">
              <a:solidFill>
                <a:schemeClr val="accent1"/>
              </a:solidFill>
              <a:latin typeface="Times New Roman"/>
              <a:ea typeface="Times New Roman"/>
              <a:cs typeface="Times New Roman"/>
              <a:sym typeface="Times New Roman"/>
            </a:endParaRPr>
          </a:p>
          <a:p>
            <a:pPr marL="457200" marR="0" lvl="0" indent="-349250" algn="just" rtl="0">
              <a:spcBef>
                <a:spcPts val="1000"/>
              </a:spcBef>
              <a:spcAft>
                <a:spcPts val="0"/>
              </a:spcAft>
              <a:buClr>
                <a:srgbClr val="000000"/>
              </a:buClr>
              <a:buSzPts val="1900"/>
              <a:buFont typeface="Times New Roman"/>
              <a:buChar char="●"/>
            </a:pPr>
            <a:r>
              <a:rPr lang="en" sz="1900">
                <a:solidFill>
                  <a:srgbClr val="000000"/>
                </a:solidFill>
                <a:latin typeface="Times New Roman"/>
                <a:ea typeface="Times New Roman"/>
                <a:cs typeface="Times New Roman"/>
                <a:sym typeface="Times New Roman"/>
              </a:rPr>
              <a:t>It is known as a </a:t>
            </a:r>
            <a:r>
              <a:rPr lang="en" sz="1900" b="1">
                <a:solidFill>
                  <a:srgbClr val="000000"/>
                </a:solidFill>
                <a:latin typeface="Times New Roman"/>
                <a:ea typeface="Times New Roman"/>
                <a:cs typeface="Times New Roman"/>
                <a:sym typeface="Times New Roman"/>
              </a:rPr>
              <a:t>top-down approach</a:t>
            </a:r>
            <a:r>
              <a:rPr lang="en" sz="1900">
                <a:solidFill>
                  <a:srgbClr val="000000"/>
                </a:solidFill>
                <a:latin typeface="Times New Roman"/>
                <a:ea typeface="Times New Roman"/>
                <a:cs typeface="Times New Roman"/>
                <a:sym typeface="Times New Roman"/>
              </a:rPr>
              <a:t>.</a:t>
            </a:r>
            <a:endParaRPr sz="1900">
              <a:latin typeface="Times New Roman"/>
              <a:ea typeface="Times New Roman"/>
              <a:cs typeface="Times New Roman"/>
              <a:sym typeface="Times New Roman"/>
            </a:endParaRPr>
          </a:p>
          <a:p>
            <a:pPr marL="457200" marR="0" lvl="0" indent="-349250" algn="just" rtl="0">
              <a:spcBef>
                <a:spcPts val="1000"/>
              </a:spcBef>
              <a:spcAft>
                <a:spcPts val="0"/>
              </a:spcAft>
              <a:buClr>
                <a:srgbClr val="000000"/>
              </a:buClr>
              <a:buSzPts val="1900"/>
              <a:buFont typeface="Times New Roman"/>
              <a:buChar char="●"/>
            </a:pPr>
            <a:r>
              <a:rPr lang="en" sz="1900">
                <a:solidFill>
                  <a:srgbClr val="000000"/>
                </a:solidFill>
                <a:latin typeface="Times New Roman"/>
                <a:ea typeface="Times New Roman"/>
                <a:cs typeface="Times New Roman"/>
                <a:sym typeface="Times New Roman"/>
              </a:rPr>
              <a:t>Backward-chaining is based on </a:t>
            </a:r>
            <a:r>
              <a:rPr lang="en" sz="1900" b="1">
                <a:solidFill>
                  <a:srgbClr val="000000"/>
                </a:solidFill>
                <a:latin typeface="Times New Roman"/>
                <a:ea typeface="Times New Roman"/>
                <a:cs typeface="Times New Roman"/>
                <a:sym typeface="Times New Roman"/>
              </a:rPr>
              <a:t>modus ponens inference</a:t>
            </a:r>
            <a:r>
              <a:rPr lang="en" sz="1900">
                <a:solidFill>
                  <a:srgbClr val="000000"/>
                </a:solidFill>
                <a:latin typeface="Times New Roman"/>
                <a:ea typeface="Times New Roman"/>
                <a:cs typeface="Times New Roman"/>
                <a:sym typeface="Times New Roman"/>
              </a:rPr>
              <a:t> rule.</a:t>
            </a:r>
            <a:endParaRPr sz="1900">
              <a:latin typeface="Times New Roman"/>
              <a:ea typeface="Times New Roman"/>
              <a:cs typeface="Times New Roman"/>
              <a:sym typeface="Times New Roman"/>
            </a:endParaRPr>
          </a:p>
          <a:p>
            <a:pPr marL="457200" marR="0" lvl="0" indent="-349250" algn="just" rtl="0">
              <a:spcBef>
                <a:spcPts val="1000"/>
              </a:spcBef>
              <a:spcAft>
                <a:spcPts val="0"/>
              </a:spcAft>
              <a:buClr>
                <a:srgbClr val="000000"/>
              </a:buClr>
              <a:buSzPts val="1900"/>
              <a:buFont typeface="Times New Roman"/>
              <a:buChar char="●"/>
            </a:pPr>
            <a:r>
              <a:rPr lang="en" sz="1900">
                <a:solidFill>
                  <a:srgbClr val="000000"/>
                </a:solidFill>
                <a:latin typeface="Times New Roman"/>
                <a:ea typeface="Times New Roman"/>
                <a:cs typeface="Times New Roman"/>
                <a:sym typeface="Times New Roman"/>
              </a:rPr>
              <a:t>In backward chaining, the goal is broken into sub-goal or sub-goals to prove the facts true.</a:t>
            </a:r>
            <a:endParaRPr sz="1900">
              <a:latin typeface="Times New Roman"/>
              <a:ea typeface="Times New Roman"/>
              <a:cs typeface="Times New Roman"/>
              <a:sym typeface="Times New Roman"/>
            </a:endParaRPr>
          </a:p>
          <a:p>
            <a:pPr marL="457200" marR="0" lvl="0" indent="-349250" algn="just" rtl="0">
              <a:spcBef>
                <a:spcPts val="1000"/>
              </a:spcBef>
              <a:spcAft>
                <a:spcPts val="0"/>
              </a:spcAft>
              <a:buClr>
                <a:srgbClr val="000000"/>
              </a:buClr>
              <a:buSzPts val="1900"/>
              <a:buFont typeface="Times New Roman"/>
              <a:buChar char="●"/>
            </a:pPr>
            <a:r>
              <a:rPr lang="en" sz="1900">
                <a:solidFill>
                  <a:srgbClr val="000000"/>
                </a:solidFill>
                <a:latin typeface="Times New Roman"/>
                <a:ea typeface="Times New Roman"/>
                <a:cs typeface="Times New Roman"/>
                <a:sym typeface="Times New Roman"/>
              </a:rPr>
              <a:t>It is called a goal-driven approach, as a list of goals decides which rules are selected and used.</a:t>
            </a:r>
            <a:endParaRPr sz="1900">
              <a:latin typeface="Times New Roman"/>
              <a:ea typeface="Times New Roman"/>
              <a:cs typeface="Times New Roman"/>
              <a:sym typeface="Times New Roman"/>
            </a:endParaRPr>
          </a:p>
          <a:p>
            <a:pPr marL="457200" marR="0" lvl="0" indent="-349250" algn="just" rtl="0">
              <a:spcBef>
                <a:spcPts val="1000"/>
              </a:spcBef>
              <a:spcAft>
                <a:spcPts val="0"/>
              </a:spcAft>
              <a:buClr>
                <a:srgbClr val="000000"/>
              </a:buClr>
              <a:buSzPts val="1900"/>
              <a:buFont typeface="Times New Roman"/>
              <a:buChar char="●"/>
            </a:pPr>
            <a:r>
              <a:rPr lang="en" sz="1900">
                <a:solidFill>
                  <a:srgbClr val="000000"/>
                </a:solidFill>
                <a:latin typeface="Times New Roman"/>
                <a:ea typeface="Times New Roman"/>
                <a:cs typeface="Times New Roman"/>
                <a:sym typeface="Times New Roman"/>
              </a:rPr>
              <a:t>Backward</a:t>
            </a:r>
            <a:r>
              <a:rPr lang="en" sz="1900">
                <a:latin typeface="Times New Roman"/>
                <a:ea typeface="Times New Roman"/>
                <a:cs typeface="Times New Roman"/>
                <a:sym typeface="Times New Roman"/>
              </a:rPr>
              <a:t> </a:t>
            </a:r>
            <a:r>
              <a:rPr lang="en" sz="1900">
                <a:solidFill>
                  <a:srgbClr val="000000"/>
                </a:solidFill>
                <a:latin typeface="Times New Roman"/>
                <a:ea typeface="Times New Roman"/>
                <a:cs typeface="Times New Roman"/>
                <a:sym typeface="Times New Roman"/>
              </a:rPr>
              <a:t>chaining algorithm is used in game theory, automated theorem proving tools, inference engines, proof assistants, and various AI applications.</a:t>
            </a:r>
            <a:endParaRPr sz="1900">
              <a:latin typeface="Times New Roman"/>
              <a:ea typeface="Times New Roman"/>
              <a:cs typeface="Times New Roman"/>
              <a:sym typeface="Times New Roman"/>
            </a:endParaRPr>
          </a:p>
          <a:p>
            <a:pPr marL="457200" marR="0" lvl="0" indent="-349250" algn="just" rtl="0">
              <a:spcBef>
                <a:spcPts val="1000"/>
              </a:spcBef>
              <a:spcAft>
                <a:spcPts val="1000"/>
              </a:spcAft>
              <a:buClr>
                <a:srgbClr val="000000"/>
              </a:buClr>
              <a:buSzPts val="1900"/>
              <a:buFont typeface="Times New Roman"/>
              <a:buChar char="●"/>
            </a:pPr>
            <a:r>
              <a:rPr lang="en" sz="1900">
                <a:solidFill>
                  <a:srgbClr val="000000"/>
                </a:solidFill>
                <a:latin typeface="Times New Roman"/>
                <a:ea typeface="Times New Roman"/>
                <a:cs typeface="Times New Roman"/>
                <a:sym typeface="Times New Roman"/>
              </a:rPr>
              <a:t>The backward-chaining method mostly use</a:t>
            </a:r>
            <a:r>
              <a:rPr lang="en" sz="1900">
                <a:latin typeface="Times New Roman"/>
                <a:ea typeface="Times New Roman"/>
                <a:cs typeface="Times New Roman"/>
                <a:sym typeface="Times New Roman"/>
              </a:rPr>
              <a:t>s</a:t>
            </a:r>
            <a:r>
              <a:rPr lang="en" sz="1900">
                <a:solidFill>
                  <a:srgbClr val="000000"/>
                </a:solidFill>
                <a:latin typeface="Times New Roman"/>
                <a:ea typeface="Times New Roman"/>
                <a:cs typeface="Times New Roman"/>
                <a:sym typeface="Times New Roman"/>
              </a:rPr>
              <a:t> a </a:t>
            </a:r>
            <a:r>
              <a:rPr lang="en" sz="1900" b="1">
                <a:solidFill>
                  <a:srgbClr val="000000"/>
                </a:solidFill>
                <a:latin typeface="Times New Roman"/>
                <a:ea typeface="Times New Roman"/>
                <a:cs typeface="Times New Roman"/>
                <a:sym typeface="Times New Roman"/>
              </a:rPr>
              <a:t>depth-first search</a:t>
            </a:r>
            <a:r>
              <a:rPr lang="en" sz="1900">
                <a:solidFill>
                  <a:srgbClr val="000000"/>
                </a:solidFill>
                <a:latin typeface="Times New Roman"/>
                <a:ea typeface="Times New Roman"/>
                <a:cs typeface="Times New Roman"/>
                <a:sym typeface="Times New Roman"/>
              </a:rPr>
              <a:t> strategy for proof.</a:t>
            </a:r>
            <a:endParaRPr sz="1900" i="0">
              <a:solidFill>
                <a:srgbClr val="000000"/>
              </a:solidFill>
              <a:latin typeface="Times New Roman"/>
              <a:ea typeface="Times New Roman"/>
              <a:cs typeface="Times New Roman"/>
              <a:sym typeface="Times New Roman"/>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85"/>
          <p:cNvSpPr/>
          <p:nvPr/>
        </p:nvSpPr>
        <p:spPr>
          <a:xfrm>
            <a:off x="252375" y="372550"/>
            <a:ext cx="8508300" cy="4698900"/>
          </a:xfrm>
          <a:prstGeom prst="rect">
            <a:avLst/>
          </a:prstGeom>
          <a:noFill/>
          <a:ln>
            <a:noFill/>
          </a:ln>
        </p:spPr>
        <p:txBody>
          <a:bodyPr spcFirstLastPara="1" wrap="square" lIns="68575" tIns="34275" rIns="68575" bIns="34275" anchor="t" anchorCtr="0">
            <a:noAutofit/>
          </a:bodyPr>
          <a:lstStyle/>
          <a:p>
            <a:pPr marL="0" marR="0" lvl="0" indent="0" algn="just" rtl="0">
              <a:spcBef>
                <a:spcPts val="0"/>
              </a:spcBef>
              <a:spcAft>
                <a:spcPts val="0"/>
              </a:spcAft>
              <a:buNone/>
            </a:pPr>
            <a:r>
              <a:rPr lang="en" sz="2100" b="1">
                <a:solidFill>
                  <a:schemeClr val="accent1"/>
                </a:solidFill>
                <a:latin typeface="Times New Roman"/>
                <a:ea typeface="Times New Roman"/>
                <a:cs typeface="Times New Roman"/>
                <a:sym typeface="Times New Roman"/>
              </a:rPr>
              <a:t>Steps that are followed in the backward reasoning: </a:t>
            </a:r>
            <a:endParaRPr sz="2100">
              <a:solidFill>
                <a:schemeClr val="accent1"/>
              </a:solidFill>
              <a:latin typeface="Times New Roman"/>
              <a:ea typeface="Times New Roman"/>
              <a:cs typeface="Times New Roman"/>
              <a:sym typeface="Times New Roman"/>
            </a:endParaRPr>
          </a:p>
          <a:p>
            <a:pPr marL="0" marR="0" lvl="0" indent="0" algn="just" rtl="0">
              <a:spcBef>
                <a:spcPts val="1000"/>
              </a:spcBef>
              <a:spcAft>
                <a:spcPts val="0"/>
              </a:spcAft>
              <a:buNone/>
            </a:pPr>
            <a:r>
              <a:rPr lang="en" sz="2100">
                <a:solidFill>
                  <a:srgbClr val="222222"/>
                </a:solidFill>
                <a:latin typeface="Times New Roman"/>
                <a:ea typeface="Times New Roman"/>
                <a:cs typeface="Times New Roman"/>
                <a:sym typeface="Times New Roman"/>
              </a:rPr>
              <a:t>In this type of reasoning, the system chooses a goal state and reasons in the backward direction. Now, let’s understand how does it happens and what steps are followed.</a:t>
            </a:r>
            <a:endParaRPr sz="1100"/>
          </a:p>
          <a:p>
            <a:pPr marL="457200" marR="0" lvl="0" indent="-361950" algn="just" rtl="0">
              <a:spcBef>
                <a:spcPts val="1000"/>
              </a:spcBef>
              <a:spcAft>
                <a:spcPts val="0"/>
              </a:spcAft>
              <a:buClr>
                <a:srgbClr val="222222"/>
              </a:buClr>
              <a:buSzPts val="2100"/>
              <a:buFont typeface="Times New Roman"/>
              <a:buChar char="●"/>
            </a:pPr>
            <a:r>
              <a:rPr lang="en" sz="2100">
                <a:solidFill>
                  <a:srgbClr val="222222"/>
                </a:solidFill>
                <a:latin typeface="Times New Roman"/>
                <a:ea typeface="Times New Roman"/>
                <a:cs typeface="Times New Roman"/>
                <a:sym typeface="Times New Roman"/>
              </a:rPr>
              <a:t>Firstly, the goal state and the rules are selected where the goal state reside in the THEN part as the conclusion.</a:t>
            </a:r>
            <a:endParaRPr sz="1100"/>
          </a:p>
          <a:p>
            <a:pPr marL="457200" marR="0" lvl="0" indent="-361950" algn="just" rtl="0">
              <a:spcBef>
                <a:spcPts val="1000"/>
              </a:spcBef>
              <a:spcAft>
                <a:spcPts val="0"/>
              </a:spcAft>
              <a:buClr>
                <a:srgbClr val="222222"/>
              </a:buClr>
              <a:buSzPts val="2100"/>
              <a:buFont typeface="Times New Roman"/>
              <a:buChar char="●"/>
            </a:pPr>
            <a:r>
              <a:rPr lang="en" sz="2100">
                <a:solidFill>
                  <a:srgbClr val="222222"/>
                </a:solidFill>
                <a:latin typeface="Times New Roman"/>
                <a:ea typeface="Times New Roman"/>
                <a:cs typeface="Times New Roman"/>
                <a:sym typeface="Times New Roman"/>
              </a:rPr>
              <a:t>From the IF part of the selected rule the sub goals are made to be satisfied for the goal state to be true.</a:t>
            </a:r>
            <a:endParaRPr sz="1100"/>
          </a:p>
          <a:p>
            <a:pPr marL="457200" marR="0" lvl="0" indent="-361950" algn="just" rtl="0">
              <a:spcBef>
                <a:spcPts val="1000"/>
              </a:spcBef>
              <a:spcAft>
                <a:spcPts val="0"/>
              </a:spcAft>
              <a:buClr>
                <a:srgbClr val="222222"/>
              </a:buClr>
              <a:buSzPts val="2100"/>
              <a:buFont typeface="Times New Roman"/>
              <a:buChar char="●"/>
            </a:pPr>
            <a:r>
              <a:rPr lang="en" sz="2100">
                <a:solidFill>
                  <a:srgbClr val="222222"/>
                </a:solidFill>
                <a:latin typeface="Times New Roman"/>
                <a:ea typeface="Times New Roman"/>
                <a:cs typeface="Times New Roman"/>
                <a:sym typeface="Times New Roman"/>
              </a:rPr>
              <a:t>Set initial conditions important to satisfy all the sub goals.</a:t>
            </a:r>
            <a:endParaRPr sz="1100"/>
          </a:p>
          <a:p>
            <a:pPr marL="457200" marR="0" lvl="0" indent="-361950" algn="just" rtl="0">
              <a:spcBef>
                <a:spcPts val="1000"/>
              </a:spcBef>
              <a:spcAft>
                <a:spcPts val="1000"/>
              </a:spcAft>
              <a:buClr>
                <a:srgbClr val="222222"/>
              </a:buClr>
              <a:buSzPts val="2100"/>
              <a:buFont typeface="Times New Roman"/>
              <a:buChar char="●"/>
            </a:pPr>
            <a:r>
              <a:rPr lang="en" sz="2100">
                <a:solidFill>
                  <a:srgbClr val="222222"/>
                </a:solidFill>
                <a:latin typeface="Times New Roman"/>
                <a:ea typeface="Times New Roman"/>
                <a:cs typeface="Times New Roman"/>
                <a:sym typeface="Times New Roman"/>
              </a:rPr>
              <a:t>Verify whether the provided initial state matches with the established states. If it fulfils the condition then the goal is the solution otherwise other goal state is selected.</a:t>
            </a:r>
            <a:endParaRPr sz="2100" b="0" i="0">
              <a:solidFill>
                <a:srgbClr val="222222"/>
              </a:solidFill>
              <a:latin typeface="Times New Roman"/>
              <a:ea typeface="Times New Roman"/>
              <a:cs typeface="Times New Roman"/>
              <a:sym typeface="Times New Roman"/>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23"/>
          <p:cNvSpPr txBox="1">
            <a:spLocks noGrp="1"/>
          </p:cNvSpPr>
          <p:nvPr>
            <p:ph type="title"/>
          </p:nvPr>
        </p:nvSpPr>
        <p:spPr>
          <a:xfrm>
            <a:off x="311700" y="64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Knowledge Representation</a:t>
            </a:r>
            <a:endParaRPr/>
          </a:p>
        </p:txBody>
      </p:sp>
      <p:sp>
        <p:nvSpPr>
          <p:cNvPr id="132" name="Google Shape;132;p23"/>
          <p:cNvSpPr txBox="1">
            <a:spLocks noGrp="1"/>
          </p:cNvSpPr>
          <p:nvPr>
            <p:ph type="body" idx="1"/>
          </p:nvPr>
        </p:nvSpPr>
        <p:spPr>
          <a:xfrm>
            <a:off x="311700" y="771425"/>
            <a:ext cx="8520600" cy="4372200"/>
          </a:xfrm>
          <a:prstGeom prst="rect">
            <a:avLst/>
          </a:prstGeom>
        </p:spPr>
        <p:txBody>
          <a:bodyPr spcFirstLastPara="1" wrap="square" lIns="91425" tIns="91425" rIns="91425" bIns="91425" anchor="t" anchorCtr="0">
            <a:noAutofit/>
          </a:bodyPr>
          <a:lstStyle/>
          <a:p>
            <a:pPr marL="457200" lvl="0" indent="-330200" algn="just" rtl="0">
              <a:lnSpc>
                <a:spcPct val="115000"/>
              </a:lnSpc>
              <a:spcBef>
                <a:spcPts val="0"/>
              </a:spcBef>
              <a:spcAft>
                <a:spcPts val="0"/>
              </a:spcAft>
              <a:buSzPts val="1600"/>
              <a:buChar char="●"/>
            </a:pPr>
            <a:r>
              <a:rPr lang="en" sz="1600"/>
              <a:t>No ambiguity</a:t>
            </a:r>
            <a:endParaRPr sz="1600"/>
          </a:p>
          <a:p>
            <a:pPr marL="457200" lvl="0" indent="-330200" algn="just" rtl="0">
              <a:lnSpc>
                <a:spcPct val="115000"/>
              </a:lnSpc>
              <a:spcBef>
                <a:spcPts val="0"/>
              </a:spcBef>
              <a:spcAft>
                <a:spcPts val="0"/>
              </a:spcAft>
              <a:buSzPts val="1600"/>
              <a:buChar char="●"/>
            </a:pPr>
            <a:r>
              <a:rPr lang="en" sz="1600"/>
              <a:t>No syntax error</a:t>
            </a:r>
            <a:endParaRPr sz="1600"/>
          </a:p>
          <a:p>
            <a:pPr marL="457200" lvl="0" indent="-330200" algn="just" rtl="0">
              <a:lnSpc>
                <a:spcPct val="115000"/>
              </a:lnSpc>
              <a:spcBef>
                <a:spcPts val="0"/>
              </a:spcBef>
              <a:spcAft>
                <a:spcPts val="0"/>
              </a:spcAft>
              <a:buSzPts val="1600"/>
              <a:buChar char="●"/>
            </a:pPr>
            <a:r>
              <a:rPr lang="en" sz="1600"/>
              <a:t>No semantic error</a:t>
            </a:r>
            <a:endParaRPr sz="1600"/>
          </a:p>
          <a:p>
            <a:pPr marL="0" lvl="0" indent="0" algn="just" rtl="0">
              <a:lnSpc>
                <a:spcPct val="115000"/>
              </a:lnSpc>
              <a:spcBef>
                <a:spcPts val="0"/>
              </a:spcBef>
              <a:spcAft>
                <a:spcPts val="0"/>
              </a:spcAft>
              <a:buNone/>
            </a:pPr>
            <a:endParaRPr sz="1600"/>
          </a:p>
          <a:p>
            <a:pPr marL="0" lvl="0" indent="0" algn="just" rtl="0">
              <a:lnSpc>
                <a:spcPct val="115000"/>
              </a:lnSpc>
              <a:spcBef>
                <a:spcPts val="0"/>
              </a:spcBef>
              <a:spcAft>
                <a:spcPts val="0"/>
              </a:spcAft>
              <a:buNone/>
            </a:pPr>
            <a:r>
              <a:rPr lang="en" sz="1600"/>
              <a:t>Ways to represent Knowledge </a:t>
            </a:r>
            <a:endParaRPr sz="1600"/>
          </a:p>
          <a:p>
            <a:pPr marL="457200" lvl="0" indent="-330200" algn="just" rtl="0">
              <a:lnSpc>
                <a:spcPct val="115000"/>
              </a:lnSpc>
              <a:spcBef>
                <a:spcPts val="0"/>
              </a:spcBef>
              <a:spcAft>
                <a:spcPts val="0"/>
              </a:spcAft>
              <a:buSzPts val="1600"/>
              <a:buChar char="●"/>
            </a:pPr>
            <a:r>
              <a:rPr lang="en" sz="1600"/>
              <a:t>Logic</a:t>
            </a:r>
            <a:endParaRPr sz="1600"/>
          </a:p>
          <a:p>
            <a:pPr marL="914400" lvl="1" indent="-330200" algn="just" rtl="0">
              <a:lnSpc>
                <a:spcPct val="115000"/>
              </a:lnSpc>
              <a:spcBef>
                <a:spcPts val="0"/>
              </a:spcBef>
              <a:spcAft>
                <a:spcPts val="0"/>
              </a:spcAft>
              <a:buSzPts val="1600"/>
              <a:buChar char="○"/>
            </a:pPr>
            <a:r>
              <a:rPr lang="en" sz="1600"/>
              <a:t>Propositional</a:t>
            </a:r>
            <a:endParaRPr sz="1600"/>
          </a:p>
          <a:p>
            <a:pPr marL="914400" lvl="1" indent="-330200" algn="just" rtl="0">
              <a:lnSpc>
                <a:spcPct val="115000"/>
              </a:lnSpc>
              <a:spcBef>
                <a:spcPts val="0"/>
              </a:spcBef>
              <a:spcAft>
                <a:spcPts val="0"/>
              </a:spcAft>
              <a:buSzPts val="1600"/>
              <a:buChar char="○"/>
            </a:pPr>
            <a:r>
              <a:rPr lang="en" sz="1600"/>
              <a:t>Predicate</a:t>
            </a:r>
            <a:endParaRPr sz="1600"/>
          </a:p>
          <a:p>
            <a:pPr marL="457200" lvl="0" indent="-330200" algn="just" rtl="0">
              <a:lnSpc>
                <a:spcPct val="115000"/>
              </a:lnSpc>
              <a:spcBef>
                <a:spcPts val="0"/>
              </a:spcBef>
              <a:spcAft>
                <a:spcPts val="0"/>
              </a:spcAft>
              <a:buSzPts val="1600"/>
              <a:buChar char="●"/>
            </a:pPr>
            <a:r>
              <a:rPr lang="en" sz="1600"/>
              <a:t>Rules</a:t>
            </a:r>
            <a:endParaRPr sz="1600"/>
          </a:p>
          <a:p>
            <a:pPr marL="457200" lvl="0" indent="-330200" algn="just" rtl="0">
              <a:spcBef>
                <a:spcPts val="0"/>
              </a:spcBef>
              <a:spcAft>
                <a:spcPts val="0"/>
              </a:spcAft>
              <a:buSzPts val="1600"/>
              <a:buChar char="●"/>
            </a:pPr>
            <a:r>
              <a:rPr lang="en" sz="1600"/>
              <a:t>Frames</a:t>
            </a:r>
            <a:endParaRPr sz="1600"/>
          </a:p>
          <a:p>
            <a:pPr marL="457200" lvl="0" indent="-330200" algn="just" rtl="0">
              <a:spcBef>
                <a:spcPts val="0"/>
              </a:spcBef>
              <a:spcAft>
                <a:spcPts val="0"/>
              </a:spcAft>
              <a:buSzPts val="1600"/>
              <a:buChar char="●"/>
            </a:pPr>
            <a:r>
              <a:rPr lang="en" sz="1600"/>
              <a:t>Scripts</a:t>
            </a:r>
            <a:endParaRPr sz="1600"/>
          </a:p>
          <a:p>
            <a:pPr marL="457200" lvl="0" indent="-330200" algn="just" rtl="0">
              <a:lnSpc>
                <a:spcPct val="115000"/>
              </a:lnSpc>
              <a:spcBef>
                <a:spcPts val="0"/>
              </a:spcBef>
              <a:spcAft>
                <a:spcPts val="0"/>
              </a:spcAft>
              <a:buSzPts val="1600"/>
              <a:buChar char="●"/>
            </a:pPr>
            <a:r>
              <a:rPr lang="en" sz="1600"/>
              <a:t>Semantic net</a:t>
            </a:r>
            <a:endParaRPr sz="16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2">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2">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2">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2">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2">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32">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32">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32">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32">
                                            <p:txEl>
                                              <p:pRg st="8" end="8"/>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32">
                                            <p:txEl>
                                              <p:pRg st="9" end="9"/>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32">
                                            <p:txEl>
                                              <p:pRg st="10" end="10"/>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32">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492"/>
        <p:cNvGrpSpPr/>
        <p:nvPr/>
      </p:nvGrpSpPr>
      <p:grpSpPr>
        <a:xfrm>
          <a:off x="0" y="0"/>
          <a:ext cx="0" cy="0"/>
          <a:chOff x="0" y="0"/>
          <a:chExt cx="0" cy="0"/>
        </a:xfrm>
      </p:grpSpPr>
      <p:sp>
        <p:nvSpPr>
          <p:cNvPr id="493" name="Google Shape;493;p86"/>
          <p:cNvSpPr txBox="1">
            <a:spLocks noGrp="1"/>
          </p:cNvSpPr>
          <p:nvPr>
            <p:ph type="title"/>
          </p:nvPr>
        </p:nvSpPr>
        <p:spPr>
          <a:xfrm>
            <a:off x="311700" y="1402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Example of Backward Reasoning</a:t>
            </a:r>
            <a:endParaRPr/>
          </a:p>
        </p:txBody>
      </p:sp>
      <p:sp>
        <p:nvSpPr>
          <p:cNvPr id="494" name="Google Shape;494;p86"/>
          <p:cNvSpPr txBox="1">
            <a:spLocks noGrp="1"/>
          </p:cNvSpPr>
          <p:nvPr>
            <p:ph type="body" idx="1"/>
          </p:nvPr>
        </p:nvSpPr>
        <p:spPr>
          <a:xfrm>
            <a:off x="311700" y="1009475"/>
            <a:ext cx="8520600" cy="3989700"/>
          </a:xfrm>
          <a:prstGeom prst="rect">
            <a:avLst/>
          </a:prstGeom>
        </p:spPr>
        <p:txBody>
          <a:bodyPr spcFirstLastPara="1" wrap="square" lIns="91425" tIns="91425" rIns="91425" bIns="91425" anchor="t" anchorCtr="0">
            <a:normAutofit fontScale="92500" lnSpcReduction="20000"/>
          </a:bodyPr>
          <a:lstStyle/>
          <a:p>
            <a:pPr marL="0" lvl="0" indent="0" algn="l" rtl="0">
              <a:spcBef>
                <a:spcPts val="0"/>
              </a:spcBef>
              <a:spcAft>
                <a:spcPts val="0"/>
              </a:spcAft>
              <a:buNone/>
            </a:pPr>
            <a:r>
              <a:rPr lang="en"/>
              <a:t>encouraged(student) -&gt; motivated(Student)</a:t>
            </a:r>
            <a:endParaRPr/>
          </a:p>
          <a:p>
            <a:pPr marL="0" lvl="0" indent="0" algn="l" rtl="0">
              <a:spcBef>
                <a:spcPts val="1200"/>
              </a:spcBef>
              <a:spcAft>
                <a:spcPts val="0"/>
              </a:spcAft>
              <a:buNone/>
            </a:pPr>
            <a:r>
              <a:rPr lang="en"/>
              <a:t>motivated(student) AND healthy(student) -&gt; work-hard(student)</a:t>
            </a:r>
            <a:endParaRPr/>
          </a:p>
          <a:p>
            <a:pPr marL="0" lvl="0" indent="0" algn="l" rtl="0">
              <a:spcBef>
                <a:spcPts val="1200"/>
              </a:spcBef>
              <a:spcAft>
                <a:spcPts val="0"/>
              </a:spcAft>
              <a:buNone/>
            </a:pPr>
            <a:r>
              <a:rPr lang="en"/>
              <a:t>work-hard(student) AND has(student, goal) -&gt; Excellent(student)</a:t>
            </a:r>
            <a:endParaRPr/>
          </a:p>
          <a:p>
            <a:pPr marL="0" lvl="0" indent="0" algn="l" rtl="0">
              <a:spcBef>
                <a:spcPts val="1200"/>
              </a:spcBef>
              <a:spcAft>
                <a:spcPts val="0"/>
              </a:spcAft>
              <a:buNone/>
            </a:pPr>
            <a:r>
              <a:rPr lang="en"/>
              <a:t>Excellent(student) -&gt; succeed(student)</a:t>
            </a:r>
            <a:endParaRPr/>
          </a:p>
          <a:p>
            <a:pPr marL="0" lvl="0" indent="0" algn="l" rtl="0">
              <a:spcBef>
                <a:spcPts val="1200"/>
              </a:spcBef>
              <a:spcAft>
                <a:spcPts val="0"/>
              </a:spcAft>
              <a:buNone/>
            </a:pPr>
            <a:endParaRPr/>
          </a:p>
          <a:p>
            <a:pPr marL="0" lvl="0" indent="0" algn="l" rtl="0">
              <a:spcBef>
                <a:spcPts val="1200"/>
              </a:spcBef>
              <a:spcAft>
                <a:spcPts val="0"/>
              </a:spcAft>
              <a:buNone/>
            </a:pPr>
            <a:r>
              <a:rPr lang="en"/>
              <a:t>Ram succeeded, find facts about Ram.</a:t>
            </a:r>
            <a:endParaRPr/>
          </a:p>
          <a:p>
            <a:pPr marL="0" lvl="0" indent="0" algn="l" rtl="0">
              <a:spcBef>
                <a:spcPts val="1200"/>
              </a:spcBef>
              <a:spcAft>
                <a:spcPts val="0"/>
              </a:spcAft>
              <a:buNone/>
            </a:pPr>
            <a:r>
              <a:rPr lang="en"/>
              <a:t>to be excellent, subgoals are: student should be able to work hard and </a:t>
            </a:r>
            <a:r>
              <a:rPr lang="en" b="1"/>
              <a:t>has goal</a:t>
            </a:r>
            <a:endParaRPr b="1"/>
          </a:p>
          <a:p>
            <a:pPr marL="0" lvl="0" indent="0" algn="l" rtl="0">
              <a:spcBef>
                <a:spcPts val="1200"/>
              </a:spcBef>
              <a:spcAft>
                <a:spcPts val="0"/>
              </a:spcAft>
              <a:buNone/>
            </a:pPr>
            <a:r>
              <a:rPr lang="en"/>
              <a:t>Student can work hard if he is </a:t>
            </a:r>
            <a:r>
              <a:rPr lang="en" b="1"/>
              <a:t>healthy and motivated</a:t>
            </a:r>
            <a:endParaRPr b="1"/>
          </a:p>
          <a:p>
            <a:pPr marL="0" lvl="0" indent="0" algn="l" rtl="0">
              <a:spcBef>
                <a:spcPts val="1200"/>
              </a:spcBef>
              <a:spcAft>
                <a:spcPts val="1200"/>
              </a:spcAft>
              <a:buNone/>
            </a:pPr>
            <a:r>
              <a:rPr lang="en"/>
              <a:t>Student is motivated if he is encouraged!</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498"/>
        <p:cNvGrpSpPr/>
        <p:nvPr/>
      </p:nvGrpSpPr>
      <p:grpSpPr>
        <a:xfrm>
          <a:off x="0" y="0"/>
          <a:ext cx="0" cy="0"/>
          <a:chOff x="0" y="0"/>
          <a:chExt cx="0" cy="0"/>
        </a:xfrm>
      </p:grpSpPr>
      <p:pic>
        <p:nvPicPr>
          <p:cNvPr id="499" name="Google Shape;499;p87"/>
          <p:cNvPicPr preferRelativeResize="0"/>
          <p:nvPr/>
        </p:nvPicPr>
        <p:blipFill>
          <a:blip r:embed="rId3">
            <a:alphaModFix/>
          </a:blip>
          <a:stretch>
            <a:fillRect/>
          </a:stretch>
        </p:blipFill>
        <p:spPr>
          <a:xfrm>
            <a:off x="4930425" y="1420250"/>
            <a:ext cx="4081400" cy="2094875"/>
          </a:xfrm>
          <a:prstGeom prst="rect">
            <a:avLst/>
          </a:prstGeom>
          <a:noFill/>
          <a:ln w="9525" cap="flat" cmpd="sng">
            <a:solidFill>
              <a:schemeClr val="dk2"/>
            </a:solidFill>
            <a:prstDash val="solid"/>
            <a:round/>
            <a:headEnd type="none" w="sm" len="sm"/>
            <a:tailEnd type="none" w="sm" len="sm"/>
          </a:ln>
        </p:spPr>
      </p:pic>
      <p:pic>
        <p:nvPicPr>
          <p:cNvPr id="500" name="Google Shape;500;p87"/>
          <p:cNvPicPr preferRelativeResize="0"/>
          <p:nvPr/>
        </p:nvPicPr>
        <p:blipFill>
          <a:blip r:embed="rId4">
            <a:alphaModFix/>
          </a:blip>
          <a:stretch>
            <a:fillRect/>
          </a:stretch>
        </p:blipFill>
        <p:spPr>
          <a:xfrm>
            <a:off x="224500" y="1462300"/>
            <a:ext cx="4241125" cy="2010775"/>
          </a:xfrm>
          <a:prstGeom prst="rect">
            <a:avLst/>
          </a:prstGeom>
          <a:noFill/>
          <a:ln w="9525" cap="flat" cmpd="sng">
            <a:solidFill>
              <a:schemeClr val="dk2"/>
            </a:solidFill>
            <a:prstDash val="solid"/>
            <a:round/>
            <a:headEnd type="none" w="sm" len="sm"/>
            <a:tailEnd type="none" w="sm" len="sm"/>
          </a:ln>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504"/>
        <p:cNvGrpSpPr/>
        <p:nvPr/>
      </p:nvGrpSpPr>
      <p:grpSpPr>
        <a:xfrm>
          <a:off x="0" y="0"/>
          <a:ext cx="0" cy="0"/>
          <a:chOff x="0" y="0"/>
          <a:chExt cx="0" cy="0"/>
        </a:xfrm>
      </p:grpSpPr>
      <p:graphicFrame>
        <p:nvGraphicFramePr>
          <p:cNvPr id="505" name="Google Shape;505;p88"/>
          <p:cNvGraphicFramePr/>
          <p:nvPr/>
        </p:nvGraphicFramePr>
        <p:xfrm>
          <a:off x="971550" y="578031"/>
          <a:ext cx="7200900" cy="3928650"/>
        </p:xfrm>
        <a:graphic>
          <a:graphicData uri="http://schemas.openxmlformats.org/drawingml/2006/table">
            <a:tbl>
              <a:tblPr firstRow="1" firstCol="1" bandRow="1">
                <a:noFill/>
                <a:tableStyleId>{9FFB2A5A-D76F-4EBD-B2AA-D49789450BFB}</a:tableStyleId>
              </a:tblPr>
              <a:tblGrid>
                <a:gridCol w="2400300">
                  <a:extLst>
                    <a:ext uri="{9D8B030D-6E8A-4147-A177-3AD203B41FA5}">
                      <a16:colId xmlns:a16="http://schemas.microsoft.com/office/drawing/2014/main" val="20000"/>
                    </a:ext>
                  </a:extLst>
                </a:gridCol>
                <a:gridCol w="2400300">
                  <a:extLst>
                    <a:ext uri="{9D8B030D-6E8A-4147-A177-3AD203B41FA5}">
                      <a16:colId xmlns:a16="http://schemas.microsoft.com/office/drawing/2014/main" val="20001"/>
                    </a:ext>
                  </a:extLst>
                </a:gridCol>
                <a:gridCol w="2400300">
                  <a:extLst>
                    <a:ext uri="{9D8B030D-6E8A-4147-A177-3AD203B41FA5}">
                      <a16:colId xmlns:a16="http://schemas.microsoft.com/office/drawing/2014/main" val="20002"/>
                    </a:ext>
                  </a:extLst>
                </a:gridCol>
              </a:tblGrid>
              <a:tr h="654775">
                <a:tc>
                  <a:txBody>
                    <a:bodyPr/>
                    <a:lstStyle/>
                    <a:p>
                      <a:pPr marL="0" marR="0" lvl="0" indent="0" algn="ctr" rtl="0">
                        <a:lnSpc>
                          <a:spcPct val="115000"/>
                        </a:lnSpc>
                        <a:spcBef>
                          <a:spcPts val="0"/>
                        </a:spcBef>
                        <a:spcAft>
                          <a:spcPts val="0"/>
                        </a:spcAft>
                        <a:buNone/>
                      </a:pPr>
                      <a:r>
                        <a:rPr lang="en" sz="1800" b="1" u="none" strike="noStrike" cap="none">
                          <a:solidFill>
                            <a:srgbClr val="FF0000"/>
                          </a:solidFill>
                          <a:latin typeface="Times New Roman"/>
                          <a:ea typeface="Times New Roman"/>
                          <a:cs typeface="Times New Roman"/>
                          <a:sym typeface="Times New Roman"/>
                        </a:rPr>
                        <a:t>BASIS FOR COMPARISON</a:t>
                      </a:r>
                      <a:endParaRPr sz="1800" b="1" u="none" strike="noStrike" cap="none">
                        <a:solidFill>
                          <a:srgbClr val="FF0000"/>
                        </a:solidFill>
                        <a:latin typeface="Times New Roman"/>
                        <a:ea typeface="Times New Roman"/>
                        <a:cs typeface="Times New Roman"/>
                        <a:sym typeface="Times New Roman"/>
                      </a:endParaRPr>
                    </a:p>
                  </a:txBody>
                  <a:tcPr marL="51425" marR="51425" marT="0" marB="0"/>
                </a:tc>
                <a:tc>
                  <a:txBody>
                    <a:bodyPr/>
                    <a:lstStyle/>
                    <a:p>
                      <a:pPr marL="0" marR="0" lvl="0" indent="0" algn="ctr" rtl="0">
                        <a:lnSpc>
                          <a:spcPct val="115000"/>
                        </a:lnSpc>
                        <a:spcBef>
                          <a:spcPts val="0"/>
                        </a:spcBef>
                        <a:spcAft>
                          <a:spcPts val="0"/>
                        </a:spcAft>
                        <a:buNone/>
                      </a:pPr>
                      <a:r>
                        <a:rPr lang="en" sz="1800" b="1" u="none" strike="noStrike" cap="none">
                          <a:solidFill>
                            <a:srgbClr val="FF0000"/>
                          </a:solidFill>
                          <a:latin typeface="Times New Roman"/>
                          <a:ea typeface="Times New Roman"/>
                          <a:cs typeface="Times New Roman"/>
                          <a:sym typeface="Times New Roman"/>
                        </a:rPr>
                        <a:t>FORWARD </a:t>
                      </a:r>
                      <a:r>
                        <a:rPr lang="en" sz="1800" b="1">
                          <a:solidFill>
                            <a:srgbClr val="FF0000"/>
                          </a:solidFill>
                          <a:latin typeface="Times New Roman"/>
                          <a:ea typeface="Times New Roman"/>
                          <a:cs typeface="Times New Roman"/>
                          <a:sym typeface="Times New Roman"/>
                        </a:rPr>
                        <a:t>CHAINING</a:t>
                      </a:r>
                      <a:endParaRPr sz="1800" b="1" u="none" strike="noStrike" cap="none">
                        <a:solidFill>
                          <a:srgbClr val="FF0000"/>
                        </a:solidFill>
                        <a:latin typeface="Times New Roman"/>
                        <a:ea typeface="Times New Roman"/>
                        <a:cs typeface="Times New Roman"/>
                        <a:sym typeface="Times New Roman"/>
                      </a:endParaRPr>
                    </a:p>
                  </a:txBody>
                  <a:tcPr marL="51425" marR="51425" marT="0" marB="0"/>
                </a:tc>
                <a:tc>
                  <a:txBody>
                    <a:bodyPr/>
                    <a:lstStyle/>
                    <a:p>
                      <a:pPr marL="0" marR="0" lvl="0" indent="0" algn="ctr" rtl="0">
                        <a:lnSpc>
                          <a:spcPct val="115000"/>
                        </a:lnSpc>
                        <a:spcBef>
                          <a:spcPts val="0"/>
                        </a:spcBef>
                        <a:spcAft>
                          <a:spcPts val="0"/>
                        </a:spcAft>
                        <a:buNone/>
                      </a:pPr>
                      <a:r>
                        <a:rPr lang="en" sz="1800" b="1" u="none" strike="noStrike" cap="none">
                          <a:solidFill>
                            <a:srgbClr val="FF0000"/>
                          </a:solidFill>
                          <a:latin typeface="Times New Roman"/>
                          <a:ea typeface="Times New Roman"/>
                          <a:cs typeface="Times New Roman"/>
                          <a:sym typeface="Times New Roman"/>
                        </a:rPr>
                        <a:t>BACKWARD </a:t>
                      </a:r>
                      <a:r>
                        <a:rPr lang="en" sz="1800" b="1">
                          <a:solidFill>
                            <a:srgbClr val="FF0000"/>
                          </a:solidFill>
                          <a:latin typeface="Times New Roman"/>
                          <a:ea typeface="Times New Roman"/>
                          <a:cs typeface="Times New Roman"/>
                          <a:sym typeface="Times New Roman"/>
                        </a:rPr>
                        <a:t>CHAINING</a:t>
                      </a:r>
                      <a:endParaRPr sz="1800" b="1" u="none" strike="noStrike" cap="none">
                        <a:solidFill>
                          <a:srgbClr val="FF0000"/>
                        </a:solidFill>
                        <a:latin typeface="Times New Roman"/>
                        <a:ea typeface="Times New Roman"/>
                        <a:cs typeface="Times New Roman"/>
                        <a:sym typeface="Times New Roman"/>
                      </a:endParaRPr>
                    </a:p>
                  </a:txBody>
                  <a:tcPr marL="51425" marR="51425" marT="0" marB="0"/>
                </a:tc>
                <a:extLst>
                  <a:ext uri="{0D108BD9-81ED-4DB2-BD59-A6C34878D82A}">
                    <a16:rowId xmlns:a16="http://schemas.microsoft.com/office/drawing/2014/main" val="10000"/>
                  </a:ext>
                </a:extLst>
              </a:tr>
              <a:tr h="654775">
                <a:tc>
                  <a:txBody>
                    <a:bodyPr/>
                    <a:lstStyle/>
                    <a:p>
                      <a:pPr marL="0" marR="0" lvl="0" indent="0" algn="ctr" rtl="0">
                        <a:lnSpc>
                          <a:spcPct val="115000"/>
                        </a:lnSpc>
                        <a:spcBef>
                          <a:spcPts val="0"/>
                        </a:spcBef>
                        <a:spcAft>
                          <a:spcPts val="0"/>
                        </a:spcAft>
                        <a:buNone/>
                      </a:pPr>
                      <a:r>
                        <a:rPr lang="en" sz="1800" b="1" u="none" strike="noStrike" cap="none">
                          <a:solidFill>
                            <a:srgbClr val="FF0000"/>
                          </a:solidFill>
                          <a:latin typeface="Times New Roman"/>
                          <a:ea typeface="Times New Roman"/>
                          <a:cs typeface="Times New Roman"/>
                          <a:sym typeface="Times New Roman"/>
                        </a:rPr>
                        <a:t>Basic</a:t>
                      </a:r>
                      <a:endParaRPr sz="1800" b="1" u="none" strike="noStrike" cap="none">
                        <a:solidFill>
                          <a:srgbClr val="FF0000"/>
                        </a:solidFill>
                        <a:latin typeface="Times New Roman"/>
                        <a:ea typeface="Times New Roman"/>
                        <a:cs typeface="Times New Roman"/>
                        <a:sym typeface="Times New Roman"/>
                      </a:endParaRPr>
                    </a:p>
                  </a:txBody>
                  <a:tcPr marL="51425" marR="51425" marT="0" marB="0"/>
                </a:tc>
                <a:tc>
                  <a:txBody>
                    <a:bodyPr/>
                    <a:lstStyle/>
                    <a:p>
                      <a:pPr marL="0" marR="0" lvl="0" indent="0" algn="ctr" rtl="0">
                        <a:lnSpc>
                          <a:spcPct val="115000"/>
                        </a:lnSpc>
                        <a:spcBef>
                          <a:spcPts val="0"/>
                        </a:spcBef>
                        <a:spcAft>
                          <a:spcPts val="0"/>
                        </a:spcAft>
                        <a:buNone/>
                      </a:pPr>
                      <a:r>
                        <a:rPr lang="en" sz="1800" b="1" u="none" strike="noStrike" cap="none">
                          <a:solidFill>
                            <a:srgbClr val="222222"/>
                          </a:solidFill>
                          <a:latin typeface="Times New Roman"/>
                          <a:ea typeface="Times New Roman"/>
                          <a:cs typeface="Times New Roman"/>
                          <a:sym typeface="Times New Roman"/>
                        </a:rPr>
                        <a:t>Data-driven</a:t>
                      </a:r>
                      <a:endParaRPr sz="1800" b="1" u="none" strike="noStrike" cap="none">
                        <a:solidFill>
                          <a:srgbClr val="222222"/>
                        </a:solidFill>
                        <a:latin typeface="Times New Roman"/>
                        <a:ea typeface="Times New Roman"/>
                        <a:cs typeface="Times New Roman"/>
                        <a:sym typeface="Times New Roman"/>
                      </a:endParaRPr>
                    </a:p>
                  </a:txBody>
                  <a:tcPr marL="51425" marR="51425" marT="0" marB="0"/>
                </a:tc>
                <a:tc>
                  <a:txBody>
                    <a:bodyPr/>
                    <a:lstStyle/>
                    <a:p>
                      <a:pPr marL="0" marR="0" lvl="0" indent="0" algn="ctr" rtl="0">
                        <a:lnSpc>
                          <a:spcPct val="115000"/>
                        </a:lnSpc>
                        <a:spcBef>
                          <a:spcPts val="0"/>
                        </a:spcBef>
                        <a:spcAft>
                          <a:spcPts val="0"/>
                        </a:spcAft>
                        <a:buNone/>
                      </a:pPr>
                      <a:r>
                        <a:rPr lang="en" sz="1800" b="1" u="none" strike="noStrike" cap="none">
                          <a:solidFill>
                            <a:srgbClr val="222222"/>
                          </a:solidFill>
                          <a:latin typeface="Times New Roman"/>
                          <a:ea typeface="Times New Roman"/>
                          <a:cs typeface="Times New Roman"/>
                          <a:sym typeface="Times New Roman"/>
                        </a:rPr>
                        <a:t>Goal driven</a:t>
                      </a:r>
                      <a:endParaRPr sz="1800" b="1" u="none" strike="noStrike" cap="none">
                        <a:solidFill>
                          <a:srgbClr val="222222"/>
                        </a:solidFill>
                        <a:latin typeface="Times New Roman"/>
                        <a:ea typeface="Times New Roman"/>
                        <a:cs typeface="Times New Roman"/>
                        <a:sym typeface="Times New Roman"/>
                      </a:endParaRPr>
                    </a:p>
                  </a:txBody>
                  <a:tcPr marL="51425" marR="51425" marT="0" marB="0"/>
                </a:tc>
                <a:extLst>
                  <a:ext uri="{0D108BD9-81ED-4DB2-BD59-A6C34878D82A}">
                    <a16:rowId xmlns:a16="http://schemas.microsoft.com/office/drawing/2014/main" val="10001"/>
                  </a:ext>
                </a:extLst>
              </a:tr>
              <a:tr h="654775">
                <a:tc>
                  <a:txBody>
                    <a:bodyPr/>
                    <a:lstStyle/>
                    <a:p>
                      <a:pPr marL="0" marR="0" lvl="0" indent="0" algn="ctr" rtl="0">
                        <a:lnSpc>
                          <a:spcPct val="115000"/>
                        </a:lnSpc>
                        <a:spcBef>
                          <a:spcPts val="0"/>
                        </a:spcBef>
                        <a:spcAft>
                          <a:spcPts val="0"/>
                        </a:spcAft>
                        <a:buNone/>
                      </a:pPr>
                      <a:r>
                        <a:rPr lang="en" sz="1800" b="1" u="none" strike="noStrike" cap="none">
                          <a:solidFill>
                            <a:srgbClr val="FF0000"/>
                          </a:solidFill>
                          <a:latin typeface="Times New Roman"/>
                          <a:ea typeface="Times New Roman"/>
                          <a:cs typeface="Times New Roman"/>
                          <a:sym typeface="Times New Roman"/>
                        </a:rPr>
                        <a:t>Begins with</a:t>
                      </a:r>
                      <a:endParaRPr sz="1800" b="1" u="none" strike="noStrike" cap="none">
                        <a:solidFill>
                          <a:srgbClr val="FF0000"/>
                        </a:solidFill>
                        <a:latin typeface="Times New Roman"/>
                        <a:ea typeface="Times New Roman"/>
                        <a:cs typeface="Times New Roman"/>
                        <a:sym typeface="Times New Roman"/>
                      </a:endParaRPr>
                    </a:p>
                  </a:txBody>
                  <a:tcPr marL="51425" marR="51425" marT="0" marB="0"/>
                </a:tc>
                <a:tc>
                  <a:txBody>
                    <a:bodyPr/>
                    <a:lstStyle/>
                    <a:p>
                      <a:pPr marL="0" marR="0" lvl="0" indent="0" algn="ctr" rtl="0">
                        <a:lnSpc>
                          <a:spcPct val="115000"/>
                        </a:lnSpc>
                        <a:spcBef>
                          <a:spcPts val="0"/>
                        </a:spcBef>
                        <a:spcAft>
                          <a:spcPts val="0"/>
                        </a:spcAft>
                        <a:buNone/>
                      </a:pPr>
                      <a:r>
                        <a:rPr lang="en" sz="1800" b="1" u="none" strike="noStrike" cap="none">
                          <a:solidFill>
                            <a:srgbClr val="222222"/>
                          </a:solidFill>
                          <a:latin typeface="Times New Roman"/>
                          <a:ea typeface="Times New Roman"/>
                          <a:cs typeface="Times New Roman"/>
                          <a:sym typeface="Times New Roman"/>
                        </a:rPr>
                        <a:t>New Data</a:t>
                      </a:r>
                      <a:endParaRPr sz="1800" b="1" u="none" strike="noStrike" cap="none">
                        <a:solidFill>
                          <a:srgbClr val="222222"/>
                        </a:solidFill>
                        <a:latin typeface="Times New Roman"/>
                        <a:ea typeface="Times New Roman"/>
                        <a:cs typeface="Times New Roman"/>
                        <a:sym typeface="Times New Roman"/>
                      </a:endParaRPr>
                    </a:p>
                  </a:txBody>
                  <a:tcPr marL="51425" marR="51425" marT="0" marB="0"/>
                </a:tc>
                <a:tc>
                  <a:txBody>
                    <a:bodyPr/>
                    <a:lstStyle/>
                    <a:p>
                      <a:pPr marL="0" marR="0" lvl="0" indent="0" algn="ctr" rtl="0">
                        <a:lnSpc>
                          <a:spcPct val="115000"/>
                        </a:lnSpc>
                        <a:spcBef>
                          <a:spcPts val="0"/>
                        </a:spcBef>
                        <a:spcAft>
                          <a:spcPts val="0"/>
                        </a:spcAft>
                        <a:buNone/>
                      </a:pPr>
                      <a:r>
                        <a:rPr lang="en" sz="1800" b="1" u="none" strike="noStrike" cap="none">
                          <a:solidFill>
                            <a:srgbClr val="222222"/>
                          </a:solidFill>
                          <a:latin typeface="Times New Roman"/>
                          <a:ea typeface="Times New Roman"/>
                          <a:cs typeface="Times New Roman"/>
                          <a:sym typeface="Times New Roman"/>
                        </a:rPr>
                        <a:t>Uncertain conclusion</a:t>
                      </a:r>
                      <a:endParaRPr sz="1800" b="1" u="none" strike="noStrike" cap="none">
                        <a:solidFill>
                          <a:srgbClr val="222222"/>
                        </a:solidFill>
                        <a:latin typeface="Times New Roman"/>
                        <a:ea typeface="Times New Roman"/>
                        <a:cs typeface="Times New Roman"/>
                        <a:sym typeface="Times New Roman"/>
                      </a:endParaRPr>
                    </a:p>
                  </a:txBody>
                  <a:tcPr marL="51425" marR="51425" marT="0" marB="0"/>
                </a:tc>
                <a:extLst>
                  <a:ext uri="{0D108BD9-81ED-4DB2-BD59-A6C34878D82A}">
                    <a16:rowId xmlns:a16="http://schemas.microsoft.com/office/drawing/2014/main" val="10002"/>
                  </a:ext>
                </a:extLst>
              </a:tr>
              <a:tr h="654775">
                <a:tc>
                  <a:txBody>
                    <a:bodyPr/>
                    <a:lstStyle/>
                    <a:p>
                      <a:pPr marL="0" marR="0" lvl="0" indent="0" algn="ctr" rtl="0">
                        <a:lnSpc>
                          <a:spcPct val="115000"/>
                        </a:lnSpc>
                        <a:spcBef>
                          <a:spcPts val="0"/>
                        </a:spcBef>
                        <a:spcAft>
                          <a:spcPts val="0"/>
                        </a:spcAft>
                        <a:buNone/>
                      </a:pPr>
                      <a:r>
                        <a:rPr lang="en" sz="1800" b="1" u="none" strike="noStrike" cap="none">
                          <a:solidFill>
                            <a:srgbClr val="FF0000"/>
                          </a:solidFill>
                          <a:latin typeface="Times New Roman"/>
                          <a:ea typeface="Times New Roman"/>
                          <a:cs typeface="Times New Roman"/>
                          <a:sym typeface="Times New Roman"/>
                        </a:rPr>
                        <a:t>Objective is to find the</a:t>
                      </a:r>
                      <a:endParaRPr sz="1800" b="1" u="none" strike="noStrike" cap="none">
                        <a:solidFill>
                          <a:srgbClr val="FF0000"/>
                        </a:solidFill>
                        <a:latin typeface="Times New Roman"/>
                        <a:ea typeface="Times New Roman"/>
                        <a:cs typeface="Times New Roman"/>
                        <a:sym typeface="Times New Roman"/>
                      </a:endParaRPr>
                    </a:p>
                  </a:txBody>
                  <a:tcPr marL="51425" marR="51425" marT="0" marB="0"/>
                </a:tc>
                <a:tc>
                  <a:txBody>
                    <a:bodyPr/>
                    <a:lstStyle/>
                    <a:p>
                      <a:pPr marL="0" marR="0" lvl="0" indent="0" algn="ctr" rtl="0">
                        <a:lnSpc>
                          <a:spcPct val="115000"/>
                        </a:lnSpc>
                        <a:spcBef>
                          <a:spcPts val="0"/>
                        </a:spcBef>
                        <a:spcAft>
                          <a:spcPts val="0"/>
                        </a:spcAft>
                        <a:buNone/>
                      </a:pPr>
                      <a:r>
                        <a:rPr lang="en" sz="1800" b="1" u="none" strike="noStrike" cap="none">
                          <a:solidFill>
                            <a:srgbClr val="222222"/>
                          </a:solidFill>
                          <a:latin typeface="Times New Roman"/>
                          <a:ea typeface="Times New Roman"/>
                          <a:cs typeface="Times New Roman"/>
                          <a:sym typeface="Times New Roman"/>
                        </a:rPr>
                        <a:t>Conclusion that must follow</a:t>
                      </a:r>
                      <a:endParaRPr sz="1800" b="1" u="none" strike="noStrike" cap="none">
                        <a:solidFill>
                          <a:srgbClr val="222222"/>
                        </a:solidFill>
                        <a:latin typeface="Times New Roman"/>
                        <a:ea typeface="Times New Roman"/>
                        <a:cs typeface="Times New Roman"/>
                        <a:sym typeface="Times New Roman"/>
                      </a:endParaRPr>
                    </a:p>
                  </a:txBody>
                  <a:tcPr marL="51425" marR="51425" marT="0" marB="0"/>
                </a:tc>
                <a:tc>
                  <a:txBody>
                    <a:bodyPr/>
                    <a:lstStyle/>
                    <a:p>
                      <a:pPr marL="0" marR="0" lvl="0" indent="0" algn="ctr" rtl="0">
                        <a:lnSpc>
                          <a:spcPct val="115000"/>
                        </a:lnSpc>
                        <a:spcBef>
                          <a:spcPts val="0"/>
                        </a:spcBef>
                        <a:spcAft>
                          <a:spcPts val="0"/>
                        </a:spcAft>
                        <a:buNone/>
                      </a:pPr>
                      <a:r>
                        <a:rPr lang="en" sz="1800" b="1" u="none" strike="noStrike" cap="none">
                          <a:solidFill>
                            <a:srgbClr val="222222"/>
                          </a:solidFill>
                          <a:latin typeface="Times New Roman"/>
                          <a:ea typeface="Times New Roman"/>
                          <a:cs typeface="Times New Roman"/>
                          <a:sym typeface="Times New Roman"/>
                        </a:rPr>
                        <a:t>Facts to support the conclusions</a:t>
                      </a:r>
                      <a:endParaRPr sz="1800" b="1" u="none" strike="noStrike" cap="none">
                        <a:solidFill>
                          <a:srgbClr val="222222"/>
                        </a:solidFill>
                        <a:latin typeface="Times New Roman"/>
                        <a:ea typeface="Times New Roman"/>
                        <a:cs typeface="Times New Roman"/>
                        <a:sym typeface="Times New Roman"/>
                      </a:endParaRPr>
                    </a:p>
                  </a:txBody>
                  <a:tcPr marL="51425" marR="51425" marT="0" marB="0"/>
                </a:tc>
                <a:extLst>
                  <a:ext uri="{0D108BD9-81ED-4DB2-BD59-A6C34878D82A}">
                    <a16:rowId xmlns:a16="http://schemas.microsoft.com/office/drawing/2014/main" val="10003"/>
                  </a:ext>
                </a:extLst>
              </a:tr>
              <a:tr h="654775">
                <a:tc>
                  <a:txBody>
                    <a:bodyPr/>
                    <a:lstStyle/>
                    <a:p>
                      <a:pPr marL="0" marR="0" lvl="0" indent="0" algn="ctr" rtl="0">
                        <a:lnSpc>
                          <a:spcPct val="115000"/>
                        </a:lnSpc>
                        <a:spcBef>
                          <a:spcPts val="0"/>
                        </a:spcBef>
                        <a:spcAft>
                          <a:spcPts val="0"/>
                        </a:spcAft>
                        <a:buNone/>
                      </a:pPr>
                      <a:r>
                        <a:rPr lang="en" sz="1800" b="1" u="none" strike="noStrike" cap="none">
                          <a:solidFill>
                            <a:srgbClr val="FF0000"/>
                          </a:solidFill>
                          <a:latin typeface="Times New Roman"/>
                          <a:ea typeface="Times New Roman"/>
                          <a:cs typeface="Times New Roman"/>
                          <a:sym typeface="Times New Roman"/>
                        </a:rPr>
                        <a:t>Type of approach</a:t>
                      </a:r>
                      <a:endParaRPr sz="1800" b="1" u="none" strike="noStrike" cap="none">
                        <a:solidFill>
                          <a:srgbClr val="FF0000"/>
                        </a:solidFill>
                        <a:latin typeface="Times New Roman"/>
                        <a:ea typeface="Times New Roman"/>
                        <a:cs typeface="Times New Roman"/>
                        <a:sym typeface="Times New Roman"/>
                      </a:endParaRPr>
                    </a:p>
                  </a:txBody>
                  <a:tcPr marL="51425" marR="51425" marT="0" marB="0"/>
                </a:tc>
                <a:tc>
                  <a:txBody>
                    <a:bodyPr/>
                    <a:lstStyle/>
                    <a:p>
                      <a:pPr marL="0" marR="0" lvl="0" indent="0" algn="ctr" rtl="0">
                        <a:lnSpc>
                          <a:spcPct val="115000"/>
                        </a:lnSpc>
                        <a:spcBef>
                          <a:spcPts val="0"/>
                        </a:spcBef>
                        <a:spcAft>
                          <a:spcPts val="0"/>
                        </a:spcAft>
                        <a:buNone/>
                      </a:pPr>
                      <a:r>
                        <a:rPr lang="en" sz="1800" b="1" u="none" strike="noStrike" cap="none">
                          <a:solidFill>
                            <a:srgbClr val="222222"/>
                          </a:solidFill>
                          <a:latin typeface="Times New Roman"/>
                          <a:ea typeface="Times New Roman"/>
                          <a:cs typeface="Times New Roman"/>
                          <a:sym typeface="Times New Roman"/>
                        </a:rPr>
                        <a:t>Opportunistic</a:t>
                      </a:r>
                      <a:endParaRPr sz="1800" b="1" u="none" strike="noStrike" cap="none">
                        <a:solidFill>
                          <a:srgbClr val="222222"/>
                        </a:solidFill>
                        <a:latin typeface="Times New Roman"/>
                        <a:ea typeface="Times New Roman"/>
                        <a:cs typeface="Times New Roman"/>
                        <a:sym typeface="Times New Roman"/>
                      </a:endParaRPr>
                    </a:p>
                  </a:txBody>
                  <a:tcPr marL="51425" marR="51425" marT="0" marB="0"/>
                </a:tc>
                <a:tc>
                  <a:txBody>
                    <a:bodyPr/>
                    <a:lstStyle/>
                    <a:p>
                      <a:pPr marL="0" marR="0" lvl="0" indent="0" algn="ctr" rtl="0">
                        <a:lnSpc>
                          <a:spcPct val="115000"/>
                        </a:lnSpc>
                        <a:spcBef>
                          <a:spcPts val="0"/>
                        </a:spcBef>
                        <a:spcAft>
                          <a:spcPts val="0"/>
                        </a:spcAft>
                        <a:buNone/>
                      </a:pPr>
                      <a:r>
                        <a:rPr lang="en" sz="1800" b="1" u="none" strike="noStrike" cap="none">
                          <a:solidFill>
                            <a:srgbClr val="222222"/>
                          </a:solidFill>
                          <a:latin typeface="Times New Roman"/>
                          <a:ea typeface="Times New Roman"/>
                          <a:cs typeface="Times New Roman"/>
                          <a:sym typeface="Times New Roman"/>
                        </a:rPr>
                        <a:t>Conservative</a:t>
                      </a:r>
                      <a:endParaRPr sz="1800" b="1" u="none" strike="noStrike" cap="none">
                        <a:solidFill>
                          <a:srgbClr val="222222"/>
                        </a:solidFill>
                        <a:latin typeface="Times New Roman"/>
                        <a:ea typeface="Times New Roman"/>
                        <a:cs typeface="Times New Roman"/>
                        <a:sym typeface="Times New Roman"/>
                      </a:endParaRPr>
                    </a:p>
                  </a:txBody>
                  <a:tcPr marL="51425" marR="51425" marT="0" marB="0"/>
                </a:tc>
                <a:extLst>
                  <a:ext uri="{0D108BD9-81ED-4DB2-BD59-A6C34878D82A}">
                    <a16:rowId xmlns:a16="http://schemas.microsoft.com/office/drawing/2014/main" val="10004"/>
                  </a:ext>
                </a:extLst>
              </a:tr>
              <a:tr h="654775">
                <a:tc>
                  <a:txBody>
                    <a:bodyPr/>
                    <a:lstStyle/>
                    <a:p>
                      <a:pPr marL="0" marR="0" lvl="0" indent="0" algn="ctr" rtl="0">
                        <a:lnSpc>
                          <a:spcPct val="115000"/>
                        </a:lnSpc>
                        <a:spcBef>
                          <a:spcPts val="0"/>
                        </a:spcBef>
                        <a:spcAft>
                          <a:spcPts val="0"/>
                        </a:spcAft>
                        <a:buNone/>
                      </a:pPr>
                      <a:r>
                        <a:rPr lang="en" sz="1800" b="1" u="none" strike="noStrike" cap="none">
                          <a:solidFill>
                            <a:srgbClr val="FF0000"/>
                          </a:solidFill>
                          <a:latin typeface="Times New Roman"/>
                          <a:ea typeface="Times New Roman"/>
                          <a:cs typeface="Times New Roman"/>
                          <a:sym typeface="Times New Roman"/>
                        </a:rPr>
                        <a:t>Flow</a:t>
                      </a:r>
                      <a:endParaRPr sz="1800" b="1" u="none" strike="noStrike" cap="none">
                        <a:solidFill>
                          <a:srgbClr val="FF0000"/>
                        </a:solidFill>
                        <a:latin typeface="Times New Roman"/>
                        <a:ea typeface="Times New Roman"/>
                        <a:cs typeface="Times New Roman"/>
                        <a:sym typeface="Times New Roman"/>
                      </a:endParaRPr>
                    </a:p>
                  </a:txBody>
                  <a:tcPr marL="51425" marR="51425" marT="0" marB="0"/>
                </a:tc>
                <a:tc>
                  <a:txBody>
                    <a:bodyPr/>
                    <a:lstStyle/>
                    <a:p>
                      <a:pPr marL="0" marR="0" lvl="0" indent="0" algn="ctr" rtl="0">
                        <a:lnSpc>
                          <a:spcPct val="115000"/>
                        </a:lnSpc>
                        <a:spcBef>
                          <a:spcPts val="0"/>
                        </a:spcBef>
                        <a:spcAft>
                          <a:spcPts val="0"/>
                        </a:spcAft>
                        <a:buNone/>
                      </a:pPr>
                      <a:r>
                        <a:rPr lang="en" sz="1800" b="1" u="none" strike="noStrike" cap="none">
                          <a:solidFill>
                            <a:srgbClr val="222222"/>
                          </a:solidFill>
                          <a:latin typeface="Times New Roman"/>
                          <a:ea typeface="Times New Roman"/>
                          <a:cs typeface="Times New Roman"/>
                          <a:sym typeface="Times New Roman"/>
                        </a:rPr>
                        <a:t>Incipient to consequence</a:t>
                      </a:r>
                      <a:endParaRPr sz="1800" b="1" u="none" strike="noStrike" cap="none">
                        <a:solidFill>
                          <a:srgbClr val="222222"/>
                        </a:solidFill>
                        <a:latin typeface="Times New Roman"/>
                        <a:ea typeface="Times New Roman"/>
                        <a:cs typeface="Times New Roman"/>
                        <a:sym typeface="Times New Roman"/>
                      </a:endParaRPr>
                    </a:p>
                  </a:txBody>
                  <a:tcPr marL="51425" marR="51425" marT="0" marB="0"/>
                </a:tc>
                <a:tc>
                  <a:txBody>
                    <a:bodyPr/>
                    <a:lstStyle/>
                    <a:p>
                      <a:pPr marL="0" marR="0" lvl="0" indent="0" algn="ctr" rtl="0">
                        <a:lnSpc>
                          <a:spcPct val="115000"/>
                        </a:lnSpc>
                        <a:spcBef>
                          <a:spcPts val="0"/>
                        </a:spcBef>
                        <a:spcAft>
                          <a:spcPts val="0"/>
                        </a:spcAft>
                        <a:buNone/>
                      </a:pPr>
                      <a:r>
                        <a:rPr lang="en" sz="1800" b="1" u="none" strike="noStrike" cap="none">
                          <a:solidFill>
                            <a:srgbClr val="222222"/>
                          </a:solidFill>
                          <a:latin typeface="Times New Roman"/>
                          <a:ea typeface="Times New Roman"/>
                          <a:cs typeface="Times New Roman"/>
                          <a:sym typeface="Times New Roman"/>
                        </a:rPr>
                        <a:t>Consequence to incipient</a:t>
                      </a:r>
                      <a:endParaRPr sz="1800" b="1" u="none" strike="noStrike" cap="none">
                        <a:solidFill>
                          <a:srgbClr val="222222"/>
                        </a:solidFill>
                        <a:latin typeface="Times New Roman"/>
                        <a:ea typeface="Times New Roman"/>
                        <a:cs typeface="Times New Roman"/>
                        <a:sym typeface="Times New Roman"/>
                      </a:endParaRPr>
                    </a:p>
                  </a:txBody>
                  <a:tcPr marL="51425" marR="51425" marT="0" marB="0"/>
                </a:tc>
                <a:extLst>
                  <a:ext uri="{0D108BD9-81ED-4DB2-BD59-A6C34878D82A}">
                    <a16:rowId xmlns:a16="http://schemas.microsoft.com/office/drawing/2014/main" val="10005"/>
                  </a:ext>
                </a:extLst>
              </a:tr>
            </a:tbl>
          </a:graphicData>
        </a:graphic>
      </p:graphicFrame>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509"/>
        <p:cNvGrpSpPr/>
        <p:nvPr/>
      </p:nvGrpSpPr>
      <p:grpSpPr>
        <a:xfrm>
          <a:off x="0" y="0"/>
          <a:ext cx="0" cy="0"/>
          <a:chOff x="0" y="0"/>
          <a:chExt cx="0" cy="0"/>
        </a:xfrm>
      </p:grpSpPr>
      <p:sp>
        <p:nvSpPr>
          <p:cNvPr id="510" name="Google Shape;510;p89"/>
          <p:cNvSpPr/>
          <p:nvPr/>
        </p:nvSpPr>
        <p:spPr>
          <a:xfrm>
            <a:off x="240350" y="406450"/>
            <a:ext cx="8688600" cy="4472700"/>
          </a:xfrm>
          <a:prstGeom prst="rect">
            <a:avLst/>
          </a:prstGeom>
          <a:noFill/>
          <a:ln>
            <a:noFill/>
          </a:ln>
        </p:spPr>
        <p:txBody>
          <a:bodyPr spcFirstLastPara="1" wrap="square" lIns="68575" tIns="34275" rIns="68575" bIns="34275" anchor="t" anchorCtr="0">
            <a:noAutofit/>
          </a:bodyPr>
          <a:lstStyle/>
          <a:p>
            <a:pPr marL="0" marR="0" lvl="0" indent="0" algn="just" rtl="0">
              <a:spcBef>
                <a:spcPts val="0"/>
              </a:spcBef>
              <a:spcAft>
                <a:spcPts val="0"/>
              </a:spcAft>
              <a:buNone/>
            </a:pPr>
            <a:r>
              <a:rPr lang="en" sz="2400" b="1">
                <a:solidFill>
                  <a:schemeClr val="accent1"/>
                </a:solidFill>
                <a:latin typeface="Times New Roman"/>
                <a:ea typeface="Times New Roman"/>
                <a:cs typeface="Times New Roman"/>
                <a:sym typeface="Times New Roman"/>
              </a:rPr>
              <a:t>Example:</a:t>
            </a:r>
            <a:endParaRPr sz="2400">
              <a:solidFill>
                <a:schemeClr val="accent1"/>
              </a:solidFill>
              <a:latin typeface="Times New Roman"/>
              <a:ea typeface="Times New Roman"/>
              <a:cs typeface="Times New Roman"/>
              <a:sym typeface="Times New Roman"/>
            </a:endParaRPr>
          </a:p>
          <a:p>
            <a:pPr marL="0" marR="0" lvl="0" indent="0" algn="just" rtl="0">
              <a:spcBef>
                <a:spcPts val="1000"/>
              </a:spcBef>
              <a:spcAft>
                <a:spcPts val="0"/>
              </a:spcAft>
              <a:buNone/>
            </a:pPr>
            <a:r>
              <a:rPr lang="en" sz="2400" b="1">
                <a:solidFill>
                  <a:srgbClr val="333333"/>
                </a:solidFill>
                <a:latin typeface="Times New Roman"/>
                <a:ea typeface="Times New Roman"/>
                <a:cs typeface="Times New Roman"/>
                <a:sym typeface="Times New Roman"/>
              </a:rPr>
              <a:t>"As per the law, it is a crime for an American to sell weapons to hostile nations. Country A, an enemy of America, has some missiles, and all the missiles were sold to it by Robert, who is an American citizen."</a:t>
            </a:r>
            <a:endParaRPr sz="2400" b="1">
              <a:solidFill>
                <a:srgbClr val="333333"/>
              </a:solidFill>
              <a:latin typeface="Times New Roman"/>
              <a:ea typeface="Times New Roman"/>
              <a:cs typeface="Times New Roman"/>
              <a:sym typeface="Times New Roman"/>
            </a:endParaRPr>
          </a:p>
          <a:p>
            <a:pPr marL="0" marR="0" lvl="0" indent="0" algn="just" rtl="0">
              <a:spcBef>
                <a:spcPts val="1000"/>
              </a:spcBef>
              <a:spcAft>
                <a:spcPts val="0"/>
              </a:spcAft>
              <a:buNone/>
            </a:pPr>
            <a:r>
              <a:rPr lang="en" sz="2400">
                <a:solidFill>
                  <a:srgbClr val="333333"/>
                </a:solidFill>
                <a:latin typeface="Times New Roman"/>
                <a:ea typeface="Times New Roman"/>
                <a:cs typeface="Times New Roman"/>
                <a:sym typeface="Times New Roman"/>
              </a:rPr>
              <a:t>Prove that </a:t>
            </a:r>
            <a:r>
              <a:rPr lang="en" sz="2400" b="1">
                <a:solidFill>
                  <a:srgbClr val="333333"/>
                </a:solidFill>
                <a:latin typeface="Times New Roman"/>
                <a:ea typeface="Times New Roman"/>
                <a:cs typeface="Times New Roman"/>
                <a:sym typeface="Times New Roman"/>
              </a:rPr>
              <a:t>"Robert is criminal."</a:t>
            </a:r>
            <a:endParaRPr sz="2400" b="1">
              <a:solidFill>
                <a:srgbClr val="333333"/>
              </a:solidFill>
              <a:latin typeface="Times New Roman"/>
              <a:ea typeface="Times New Roman"/>
              <a:cs typeface="Times New Roman"/>
              <a:sym typeface="Times New Roman"/>
            </a:endParaRPr>
          </a:p>
          <a:p>
            <a:pPr marL="0" marR="0" lvl="0" indent="0" algn="just" rtl="0">
              <a:spcBef>
                <a:spcPts val="1000"/>
              </a:spcBef>
              <a:spcAft>
                <a:spcPts val="1000"/>
              </a:spcAft>
              <a:buNone/>
            </a:pPr>
            <a:r>
              <a:rPr lang="en" sz="2400">
                <a:solidFill>
                  <a:srgbClr val="333333"/>
                </a:solidFill>
                <a:latin typeface="Times New Roman"/>
                <a:ea typeface="Times New Roman"/>
                <a:cs typeface="Times New Roman"/>
                <a:sym typeface="Times New Roman"/>
              </a:rPr>
              <a:t>To solve the above problem, first, we will convert all the above facts into first-order definite clauses, and then we will use a forward-chaining algorithm to reach the goal.</a:t>
            </a:r>
            <a:endParaRPr sz="2400" i="0">
              <a:solidFill>
                <a:srgbClr val="333333"/>
              </a:solidFill>
              <a:latin typeface="Times New Roman"/>
              <a:ea typeface="Times New Roman"/>
              <a:cs typeface="Times New Roman"/>
              <a:sym typeface="Times New Roman"/>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514"/>
        <p:cNvGrpSpPr/>
        <p:nvPr/>
      </p:nvGrpSpPr>
      <p:grpSpPr>
        <a:xfrm>
          <a:off x="0" y="0"/>
          <a:ext cx="0" cy="0"/>
          <a:chOff x="0" y="0"/>
          <a:chExt cx="0" cy="0"/>
        </a:xfrm>
      </p:grpSpPr>
      <p:pic>
        <p:nvPicPr>
          <p:cNvPr id="515" name="Google Shape;515;p90"/>
          <p:cNvPicPr preferRelativeResize="0"/>
          <p:nvPr/>
        </p:nvPicPr>
        <p:blipFill rotWithShape="1">
          <a:blip r:embed="rId3">
            <a:alphaModFix/>
          </a:blip>
          <a:srcRect/>
          <a:stretch/>
        </p:blipFill>
        <p:spPr>
          <a:xfrm>
            <a:off x="0" y="326900"/>
            <a:ext cx="9143999" cy="4742123"/>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519"/>
        <p:cNvGrpSpPr/>
        <p:nvPr/>
      </p:nvGrpSpPr>
      <p:grpSpPr>
        <a:xfrm>
          <a:off x="0" y="0"/>
          <a:ext cx="0" cy="0"/>
          <a:chOff x="0" y="0"/>
          <a:chExt cx="0" cy="0"/>
        </a:xfrm>
      </p:grpSpPr>
      <p:pic>
        <p:nvPicPr>
          <p:cNvPr id="520" name="Google Shape;520;p91"/>
          <p:cNvPicPr preferRelativeResize="0"/>
          <p:nvPr/>
        </p:nvPicPr>
        <p:blipFill rotWithShape="1">
          <a:blip r:embed="rId3">
            <a:alphaModFix/>
          </a:blip>
          <a:srcRect/>
          <a:stretch/>
        </p:blipFill>
        <p:spPr>
          <a:xfrm>
            <a:off x="859075" y="947000"/>
            <a:ext cx="7844200" cy="4098850"/>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524"/>
        <p:cNvGrpSpPr/>
        <p:nvPr/>
      </p:nvGrpSpPr>
      <p:grpSpPr>
        <a:xfrm>
          <a:off x="0" y="0"/>
          <a:ext cx="0" cy="0"/>
          <a:chOff x="0" y="0"/>
          <a:chExt cx="0" cy="0"/>
        </a:xfrm>
      </p:grpSpPr>
      <p:sp>
        <p:nvSpPr>
          <p:cNvPr id="525" name="Google Shape;525;p92"/>
          <p:cNvSpPr/>
          <p:nvPr/>
        </p:nvSpPr>
        <p:spPr>
          <a:xfrm>
            <a:off x="548650" y="722525"/>
            <a:ext cx="8063100" cy="2154300"/>
          </a:xfrm>
          <a:prstGeom prst="rect">
            <a:avLst/>
          </a:prstGeom>
          <a:noFill/>
          <a:ln>
            <a:noFill/>
          </a:ln>
        </p:spPr>
        <p:txBody>
          <a:bodyPr spcFirstLastPara="1" wrap="square" lIns="68575" tIns="34275" rIns="68575" bIns="34275" anchor="t" anchorCtr="0">
            <a:noAutofit/>
          </a:bodyPr>
          <a:lstStyle/>
          <a:p>
            <a:pPr marL="0" marR="0" lvl="0" indent="0" algn="just" rtl="0">
              <a:spcBef>
                <a:spcPts val="0"/>
              </a:spcBef>
              <a:spcAft>
                <a:spcPts val="0"/>
              </a:spcAft>
              <a:buNone/>
            </a:pPr>
            <a:r>
              <a:rPr lang="en" sz="2100">
                <a:solidFill>
                  <a:srgbClr val="610B38"/>
                </a:solidFill>
                <a:latin typeface="Times New Roman"/>
                <a:ea typeface="Times New Roman"/>
                <a:cs typeface="Times New Roman"/>
                <a:sym typeface="Times New Roman"/>
              </a:rPr>
              <a:t>Forward chaining proof:</a:t>
            </a:r>
            <a:endParaRPr sz="1100"/>
          </a:p>
          <a:p>
            <a:pPr marL="0" marR="0" lvl="0" indent="0" algn="just" rtl="0">
              <a:spcBef>
                <a:spcPts val="1000"/>
              </a:spcBef>
              <a:spcAft>
                <a:spcPts val="0"/>
              </a:spcAft>
              <a:buNone/>
            </a:pPr>
            <a:r>
              <a:rPr lang="en" sz="2100" b="1">
                <a:solidFill>
                  <a:srgbClr val="333333"/>
                </a:solidFill>
                <a:latin typeface="Times New Roman"/>
                <a:ea typeface="Times New Roman"/>
                <a:cs typeface="Times New Roman"/>
                <a:sym typeface="Times New Roman"/>
              </a:rPr>
              <a:t>Step-1:</a:t>
            </a:r>
            <a:endParaRPr sz="2100">
              <a:solidFill>
                <a:srgbClr val="333333"/>
              </a:solidFill>
              <a:latin typeface="Times New Roman"/>
              <a:ea typeface="Times New Roman"/>
              <a:cs typeface="Times New Roman"/>
              <a:sym typeface="Times New Roman"/>
            </a:endParaRPr>
          </a:p>
          <a:p>
            <a:pPr marL="0" marR="0" lvl="0" indent="0" algn="just" rtl="0">
              <a:spcBef>
                <a:spcPts val="0"/>
              </a:spcBef>
              <a:spcAft>
                <a:spcPts val="0"/>
              </a:spcAft>
              <a:buNone/>
            </a:pPr>
            <a:r>
              <a:rPr lang="en" sz="2100">
                <a:solidFill>
                  <a:srgbClr val="333333"/>
                </a:solidFill>
                <a:latin typeface="Times New Roman"/>
                <a:ea typeface="Times New Roman"/>
                <a:cs typeface="Times New Roman"/>
                <a:sym typeface="Times New Roman"/>
              </a:rPr>
              <a:t>In the first step we will start with the known facts and will choose the sentences which do not have implications, such as: </a:t>
            </a:r>
            <a:r>
              <a:rPr lang="en" sz="2100" b="1">
                <a:solidFill>
                  <a:srgbClr val="333333"/>
                </a:solidFill>
                <a:latin typeface="Times New Roman"/>
                <a:ea typeface="Times New Roman"/>
                <a:cs typeface="Times New Roman"/>
                <a:sym typeface="Times New Roman"/>
              </a:rPr>
              <a:t>American(Robert), Enemy(A, America), Owns(A, T1), and Missile(T1)</a:t>
            </a:r>
            <a:r>
              <a:rPr lang="en" sz="2100">
                <a:solidFill>
                  <a:srgbClr val="333333"/>
                </a:solidFill>
                <a:latin typeface="Times New Roman"/>
                <a:ea typeface="Times New Roman"/>
                <a:cs typeface="Times New Roman"/>
                <a:sym typeface="Times New Roman"/>
              </a:rPr>
              <a:t>. All these facts will be represented as below.</a:t>
            </a:r>
            <a:endParaRPr sz="2100" b="0" i="0">
              <a:solidFill>
                <a:srgbClr val="333333"/>
              </a:solidFill>
              <a:latin typeface="Times New Roman"/>
              <a:ea typeface="Times New Roman"/>
              <a:cs typeface="Times New Roman"/>
              <a:sym typeface="Times New Roman"/>
            </a:endParaRPr>
          </a:p>
        </p:txBody>
      </p:sp>
      <p:pic>
        <p:nvPicPr>
          <p:cNvPr id="526" name="Google Shape;526;p92"/>
          <p:cNvPicPr preferRelativeResize="0"/>
          <p:nvPr/>
        </p:nvPicPr>
        <p:blipFill rotWithShape="1">
          <a:blip r:embed="rId3">
            <a:alphaModFix/>
          </a:blip>
          <a:srcRect/>
          <a:stretch/>
        </p:blipFill>
        <p:spPr>
          <a:xfrm>
            <a:off x="754380" y="3062933"/>
            <a:ext cx="7651568" cy="1169432"/>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530"/>
        <p:cNvGrpSpPr/>
        <p:nvPr/>
      </p:nvGrpSpPr>
      <p:grpSpPr>
        <a:xfrm>
          <a:off x="0" y="0"/>
          <a:ext cx="0" cy="0"/>
          <a:chOff x="0" y="0"/>
          <a:chExt cx="0" cy="0"/>
        </a:xfrm>
      </p:grpSpPr>
      <p:sp>
        <p:nvSpPr>
          <p:cNvPr id="531" name="Google Shape;531;p93"/>
          <p:cNvSpPr/>
          <p:nvPr/>
        </p:nvSpPr>
        <p:spPr>
          <a:xfrm>
            <a:off x="558437" y="597166"/>
            <a:ext cx="8170800" cy="1685100"/>
          </a:xfrm>
          <a:prstGeom prst="rect">
            <a:avLst/>
          </a:prstGeom>
          <a:noFill/>
          <a:ln>
            <a:noFill/>
          </a:ln>
        </p:spPr>
        <p:txBody>
          <a:bodyPr spcFirstLastPara="1" wrap="square" lIns="68575" tIns="34275" rIns="68575" bIns="34275" anchor="t" anchorCtr="0">
            <a:noAutofit/>
          </a:bodyPr>
          <a:lstStyle/>
          <a:p>
            <a:pPr marL="0" marR="0" lvl="0" indent="0" algn="just" rtl="0">
              <a:spcBef>
                <a:spcPts val="0"/>
              </a:spcBef>
              <a:spcAft>
                <a:spcPts val="0"/>
              </a:spcAft>
              <a:buNone/>
            </a:pPr>
            <a:r>
              <a:rPr lang="en" sz="2100" b="1">
                <a:solidFill>
                  <a:srgbClr val="333333"/>
                </a:solidFill>
                <a:latin typeface="Times New Roman"/>
                <a:ea typeface="Times New Roman"/>
                <a:cs typeface="Times New Roman"/>
                <a:sym typeface="Times New Roman"/>
              </a:rPr>
              <a:t>Step-2:</a:t>
            </a:r>
            <a:endParaRPr sz="2100">
              <a:solidFill>
                <a:srgbClr val="333333"/>
              </a:solidFill>
              <a:latin typeface="Times New Roman"/>
              <a:ea typeface="Times New Roman"/>
              <a:cs typeface="Times New Roman"/>
              <a:sym typeface="Times New Roman"/>
            </a:endParaRPr>
          </a:p>
          <a:p>
            <a:pPr marL="0" marR="0" lvl="0" indent="0" algn="just" rtl="0">
              <a:spcBef>
                <a:spcPts val="0"/>
              </a:spcBef>
              <a:spcAft>
                <a:spcPts val="0"/>
              </a:spcAft>
              <a:buNone/>
            </a:pPr>
            <a:r>
              <a:rPr lang="en" sz="2100">
                <a:solidFill>
                  <a:srgbClr val="333333"/>
                </a:solidFill>
                <a:latin typeface="Times New Roman"/>
                <a:ea typeface="Times New Roman"/>
                <a:cs typeface="Times New Roman"/>
                <a:sym typeface="Times New Roman"/>
              </a:rPr>
              <a:t>At the second step, we will see those facts which infer from available facts and with satisfied premises.</a:t>
            </a:r>
            <a:endParaRPr sz="1100"/>
          </a:p>
          <a:p>
            <a:pPr marL="0" marR="0" lvl="0" indent="0" algn="just" rtl="0">
              <a:spcBef>
                <a:spcPts val="0"/>
              </a:spcBef>
              <a:spcAft>
                <a:spcPts val="0"/>
              </a:spcAft>
              <a:buNone/>
            </a:pPr>
            <a:r>
              <a:rPr lang="en" sz="2100">
                <a:solidFill>
                  <a:srgbClr val="333333"/>
                </a:solidFill>
                <a:latin typeface="Times New Roman"/>
                <a:ea typeface="Times New Roman"/>
                <a:cs typeface="Times New Roman"/>
                <a:sym typeface="Times New Roman"/>
              </a:rPr>
              <a:t>Rule-(1) does not satisfy premises, so it will not be added in the first iteration.</a:t>
            </a:r>
            <a:endParaRPr sz="2100" b="0" i="0">
              <a:solidFill>
                <a:srgbClr val="333333"/>
              </a:solidFill>
              <a:latin typeface="Times New Roman"/>
              <a:ea typeface="Times New Roman"/>
              <a:cs typeface="Times New Roman"/>
              <a:sym typeface="Times New Roman"/>
            </a:endParaRPr>
          </a:p>
        </p:txBody>
      </p:sp>
      <p:sp>
        <p:nvSpPr>
          <p:cNvPr id="532" name="Google Shape;532;p93"/>
          <p:cNvSpPr/>
          <p:nvPr/>
        </p:nvSpPr>
        <p:spPr>
          <a:xfrm>
            <a:off x="558437" y="2358442"/>
            <a:ext cx="7994400" cy="1685100"/>
          </a:xfrm>
          <a:prstGeom prst="rect">
            <a:avLst/>
          </a:prstGeom>
          <a:noFill/>
          <a:ln>
            <a:noFill/>
          </a:ln>
        </p:spPr>
        <p:txBody>
          <a:bodyPr spcFirstLastPara="1" wrap="square" lIns="68575" tIns="34275" rIns="68575" bIns="34275" anchor="t" anchorCtr="0">
            <a:noAutofit/>
          </a:bodyPr>
          <a:lstStyle/>
          <a:p>
            <a:pPr marL="0" marR="0" lvl="0" indent="0" algn="just" rtl="0">
              <a:spcBef>
                <a:spcPts val="0"/>
              </a:spcBef>
              <a:spcAft>
                <a:spcPts val="0"/>
              </a:spcAft>
              <a:buNone/>
            </a:pPr>
            <a:r>
              <a:rPr lang="en" sz="2100">
                <a:solidFill>
                  <a:srgbClr val="333333"/>
                </a:solidFill>
                <a:latin typeface="Times New Roman"/>
                <a:ea typeface="Times New Roman"/>
                <a:cs typeface="Times New Roman"/>
                <a:sym typeface="Times New Roman"/>
              </a:rPr>
              <a:t>Rule-(2) and (3) are already added.</a:t>
            </a:r>
            <a:endParaRPr sz="1100"/>
          </a:p>
          <a:p>
            <a:pPr marL="0" marR="0" lvl="0" indent="0" algn="just" rtl="0">
              <a:spcBef>
                <a:spcPts val="0"/>
              </a:spcBef>
              <a:spcAft>
                <a:spcPts val="0"/>
              </a:spcAft>
              <a:buNone/>
            </a:pPr>
            <a:r>
              <a:rPr lang="en" sz="2100">
                <a:solidFill>
                  <a:srgbClr val="333333"/>
                </a:solidFill>
                <a:latin typeface="Times New Roman"/>
                <a:ea typeface="Times New Roman"/>
                <a:cs typeface="Times New Roman"/>
                <a:sym typeface="Times New Roman"/>
              </a:rPr>
              <a:t>Rule-(4) satisfy with the substitution {p/T1}, </a:t>
            </a:r>
            <a:r>
              <a:rPr lang="en" sz="2100" b="1">
                <a:solidFill>
                  <a:srgbClr val="333333"/>
                </a:solidFill>
                <a:latin typeface="Times New Roman"/>
                <a:ea typeface="Times New Roman"/>
                <a:cs typeface="Times New Roman"/>
                <a:sym typeface="Times New Roman"/>
              </a:rPr>
              <a:t>so Sells (Robert, T1, A)</a:t>
            </a:r>
            <a:r>
              <a:rPr lang="en" sz="2100">
                <a:solidFill>
                  <a:srgbClr val="333333"/>
                </a:solidFill>
                <a:latin typeface="Times New Roman"/>
                <a:ea typeface="Times New Roman"/>
                <a:cs typeface="Times New Roman"/>
                <a:sym typeface="Times New Roman"/>
              </a:rPr>
              <a:t> is added, which infers from the conjunction of Rule (2) and (3).</a:t>
            </a:r>
            <a:endParaRPr sz="1100"/>
          </a:p>
          <a:p>
            <a:pPr marL="0" marR="0" lvl="0" indent="0" algn="just" rtl="0">
              <a:spcBef>
                <a:spcPts val="0"/>
              </a:spcBef>
              <a:spcAft>
                <a:spcPts val="0"/>
              </a:spcAft>
              <a:buNone/>
            </a:pPr>
            <a:r>
              <a:rPr lang="en" sz="2100">
                <a:solidFill>
                  <a:srgbClr val="333333"/>
                </a:solidFill>
                <a:latin typeface="Times New Roman"/>
                <a:ea typeface="Times New Roman"/>
                <a:cs typeface="Times New Roman"/>
                <a:sym typeface="Times New Roman"/>
              </a:rPr>
              <a:t>Rule-(6) is satisfied with the substitution(p/A), so Hostile(A) is added and which infers from Rule-(7).</a:t>
            </a:r>
            <a:endParaRPr sz="2100" b="0" i="0">
              <a:solidFill>
                <a:srgbClr val="333333"/>
              </a:solidFill>
              <a:latin typeface="Times New Roman"/>
              <a:ea typeface="Times New Roman"/>
              <a:cs typeface="Times New Roman"/>
              <a:sym typeface="Times New Roman"/>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536"/>
        <p:cNvGrpSpPr/>
        <p:nvPr/>
      </p:nvGrpSpPr>
      <p:grpSpPr>
        <a:xfrm>
          <a:off x="0" y="0"/>
          <a:ext cx="0" cy="0"/>
          <a:chOff x="0" y="0"/>
          <a:chExt cx="0" cy="0"/>
        </a:xfrm>
      </p:grpSpPr>
      <p:pic>
        <p:nvPicPr>
          <p:cNvPr id="537" name="Google Shape;537;p94"/>
          <p:cNvPicPr preferRelativeResize="0"/>
          <p:nvPr/>
        </p:nvPicPr>
        <p:blipFill rotWithShape="1">
          <a:blip r:embed="rId3">
            <a:alphaModFix/>
          </a:blip>
          <a:srcRect/>
          <a:stretch/>
        </p:blipFill>
        <p:spPr>
          <a:xfrm>
            <a:off x="898071" y="874140"/>
            <a:ext cx="7426234" cy="3526972"/>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pic>
        <p:nvPicPr>
          <p:cNvPr id="542" name="Google Shape;542;p95"/>
          <p:cNvPicPr preferRelativeResize="0"/>
          <p:nvPr/>
        </p:nvPicPr>
        <p:blipFill rotWithShape="1">
          <a:blip r:embed="rId3">
            <a:alphaModFix/>
          </a:blip>
          <a:srcRect/>
          <a:stretch/>
        </p:blipFill>
        <p:spPr>
          <a:xfrm>
            <a:off x="519249" y="382088"/>
            <a:ext cx="8210006" cy="4359728"/>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24"/>
          <p:cNvSpPr txBox="1">
            <a:spLocks noGrp="1"/>
          </p:cNvSpPr>
          <p:nvPr>
            <p:ph type="title"/>
          </p:nvPr>
        </p:nvSpPr>
        <p:spPr>
          <a:xfrm>
            <a:off x="311700" y="64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Knowledge Representation</a:t>
            </a:r>
            <a:endParaRPr/>
          </a:p>
        </p:txBody>
      </p:sp>
      <p:sp>
        <p:nvSpPr>
          <p:cNvPr id="138" name="Google Shape;138;p24"/>
          <p:cNvSpPr txBox="1">
            <a:spLocks noGrp="1"/>
          </p:cNvSpPr>
          <p:nvPr>
            <p:ph type="body" idx="1"/>
          </p:nvPr>
        </p:nvSpPr>
        <p:spPr>
          <a:xfrm>
            <a:off x="311700" y="771425"/>
            <a:ext cx="8520600" cy="4017600"/>
          </a:xfrm>
          <a:prstGeom prst="rect">
            <a:avLst/>
          </a:prstGeom>
        </p:spPr>
        <p:txBody>
          <a:bodyPr spcFirstLastPara="1" wrap="square" lIns="91425" tIns="91425" rIns="91425" bIns="91425" anchor="t" anchorCtr="0">
            <a:noAutofit/>
          </a:bodyPr>
          <a:lstStyle/>
          <a:p>
            <a:pPr marL="457200" lvl="0" indent="-330200" algn="just" rtl="0">
              <a:lnSpc>
                <a:spcPct val="115000"/>
              </a:lnSpc>
              <a:spcBef>
                <a:spcPts val="0"/>
              </a:spcBef>
              <a:spcAft>
                <a:spcPts val="0"/>
              </a:spcAft>
              <a:buSzPts val="1600"/>
              <a:buChar char="●"/>
            </a:pPr>
            <a:r>
              <a:rPr lang="en" sz="1600"/>
              <a:t>No ambiguity</a:t>
            </a:r>
            <a:endParaRPr sz="1600"/>
          </a:p>
          <a:p>
            <a:pPr marL="457200" lvl="0" indent="-330200" algn="just" rtl="0">
              <a:lnSpc>
                <a:spcPct val="115000"/>
              </a:lnSpc>
              <a:spcBef>
                <a:spcPts val="0"/>
              </a:spcBef>
              <a:spcAft>
                <a:spcPts val="0"/>
              </a:spcAft>
              <a:buSzPts val="1600"/>
              <a:buChar char="●"/>
            </a:pPr>
            <a:r>
              <a:rPr lang="en" sz="1600"/>
              <a:t>No syntax error</a:t>
            </a:r>
            <a:endParaRPr sz="1600"/>
          </a:p>
          <a:p>
            <a:pPr marL="457200" lvl="0" indent="-330200" algn="just" rtl="0">
              <a:lnSpc>
                <a:spcPct val="115000"/>
              </a:lnSpc>
              <a:spcBef>
                <a:spcPts val="0"/>
              </a:spcBef>
              <a:spcAft>
                <a:spcPts val="0"/>
              </a:spcAft>
              <a:buSzPts val="1600"/>
              <a:buChar char="●"/>
            </a:pPr>
            <a:r>
              <a:rPr lang="en" sz="1600"/>
              <a:t>No semantic error</a:t>
            </a:r>
            <a:endParaRPr sz="1600"/>
          </a:p>
          <a:p>
            <a:pPr marL="0" lvl="0" indent="0" algn="just" rtl="0">
              <a:lnSpc>
                <a:spcPct val="115000"/>
              </a:lnSpc>
              <a:spcBef>
                <a:spcPts val="0"/>
              </a:spcBef>
              <a:spcAft>
                <a:spcPts val="0"/>
              </a:spcAft>
              <a:buNone/>
            </a:pPr>
            <a:endParaRPr sz="1600"/>
          </a:p>
          <a:p>
            <a:pPr marL="0" lvl="0" indent="0" algn="just" rtl="0">
              <a:lnSpc>
                <a:spcPct val="115000"/>
              </a:lnSpc>
              <a:spcBef>
                <a:spcPts val="0"/>
              </a:spcBef>
              <a:spcAft>
                <a:spcPts val="0"/>
              </a:spcAft>
              <a:buNone/>
            </a:pPr>
            <a:r>
              <a:rPr lang="en" sz="1600"/>
              <a:t>Ways to represent Knowledge </a:t>
            </a:r>
            <a:endParaRPr sz="1600"/>
          </a:p>
          <a:p>
            <a:pPr marL="457200" lvl="0" indent="-330200" algn="just" rtl="0">
              <a:lnSpc>
                <a:spcPct val="115000"/>
              </a:lnSpc>
              <a:spcBef>
                <a:spcPts val="0"/>
              </a:spcBef>
              <a:spcAft>
                <a:spcPts val="0"/>
              </a:spcAft>
              <a:buSzPts val="1600"/>
              <a:buChar char="●"/>
            </a:pPr>
            <a:r>
              <a:rPr lang="en" sz="1600"/>
              <a:t>Logic</a:t>
            </a:r>
            <a:endParaRPr sz="1600"/>
          </a:p>
          <a:p>
            <a:pPr marL="914400" lvl="1" indent="-330200" algn="just" rtl="0">
              <a:lnSpc>
                <a:spcPct val="115000"/>
              </a:lnSpc>
              <a:spcBef>
                <a:spcPts val="0"/>
              </a:spcBef>
              <a:spcAft>
                <a:spcPts val="0"/>
              </a:spcAft>
              <a:buSzPts val="1600"/>
              <a:buChar char="○"/>
            </a:pPr>
            <a:r>
              <a:rPr lang="en" sz="1600"/>
              <a:t>Propositional</a:t>
            </a:r>
            <a:endParaRPr sz="1600"/>
          </a:p>
          <a:p>
            <a:pPr marL="914400" lvl="1" indent="-330200" algn="just" rtl="0">
              <a:lnSpc>
                <a:spcPct val="115000"/>
              </a:lnSpc>
              <a:spcBef>
                <a:spcPts val="0"/>
              </a:spcBef>
              <a:spcAft>
                <a:spcPts val="0"/>
              </a:spcAft>
              <a:buSzPts val="1600"/>
              <a:buChar char="○"/>
            </a:pPr>
            <a:r>
              <a:rPr lang="en" sz="1600"/>
              <a:t>Predicate</a:t>
            </a:r>
            <a:endParaRPr sz="1600"/>
          </a:p>
          <a:p>
            <a:pPr marL="457200" lvl="0" indent="-330200" algn="just" rtl="0">
              <a:spcBef>
                <a:spcPts val="0"/>
              </a:spcBef>
              <a:spcAft>
                <a:spcPts val="0"/>
              </a:spcAft>
              <a:buSzPts val="1600"/>
              <a:buChar char="●"/>
            </a:pPr>
            <a:r>
              <a:rPr lang="en" sz="1600"/>
              <a:t>Rules</a:t>
            </a:r>
            <a:endParaRPr sz="1600"/>
          </a:p>
          <a:p>
            <a:pPr marL="457200" lvl="0" indent="-330200" algn="just" rtl="0">
              <a:spcBef>
                <a:spcPts val="0"/>
              </a:spcBef>
              <a:spcAft>
                <a:spcPts val="0"/>
              </a:spcAft>
              <a:buSzPts val="1600"/>
              <a:buChar char="●"/>
            </a:pPr>
            <a:r>
              <a:rPr lang="en" sz="1600"/>
              <a:t>Frames</a:t>
            </a:r>
            <a:endParaRPr sz="1600"/>
          </a:p>
          <a:p>
            <a:pPr marL="457200" lvl="0" indent="-330200" algn="just" rtl="0">
              <a:spcBef>
                <a:spcPts val="0"/>
              </a:spcBef>
              <a:spcAft>
                <a:spcPts val="0"/>
              </a:spcAft>
              <a:buSzPts val="1600"/>
              <a:buChar char="●"/>
            </a:pPr>
            <a:r>
              <a:rPr lang="en" sz="1600"/>
              <a:t>Scripts</a:t>
            </a:r>
            <a:endParaRPr sz="1600"/>
          </a:p>
          <a:p>
            <a:pPr marL="457200" lvl="0" indent="-330200" algn="just" rtl="0">
              <a:spcBef>
                <a:spcPts val="0"/>
              </a:spcBef>
              <a:spcAft>
                <a:spcPts val="0"/>
              </a:spcAft>
              <a:buSzPts val="1600"/>
              <a:buChar char="●"/>
            </a:pPr>
            <a:r>
              <a:rPr lang="en" sz="1600"/>
              <a:t>Semantic net</a:t>
            </a:r>
            <a:endParaRPr sz="1600"/>
          </a:p>
        </p:txBody>
      </p:sp>
      <p:pic>
        <p:nvPicPr>
          <p:cNvPr id="139" name="Google Shape;139;p24"/>
          <p:cNvPicPr preferRelativeResize="0"/>
          <p:nvPr/>
        </p:nvPicPr>
        <p:blipFill>
          <a:blip r:embed="rId3">
            <a:alphaModFix/>
          </a:blip>
          <a:stretch>
            <a:fillRect/>
          </a:stretch>
        </p:blipFill>
        <p:spPr>
          <a:xfrm>
            <a:off x="3422063" y="771425"/>
            <a:ext cx="5229225" cy="35433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8">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8">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8">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8">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8">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38">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38">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38">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38">
                                            <p:txEl>
                                              <p:pRg st="8" end="8"/>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38">
                                            <p:txEl>
                                              <p:pRg st="9" end="9"/>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38">
                                            <p:txEl>
                                              <p:pRg st="10" end="10"/>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38">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sp>
        <p:nvSpPr>
          <p:cNvPr id="547" name="Google Shape;547;p96"/>
          <p:cNvSpPr txBox="1"/>
          <p:nvPr/>
        </p:nvSpPr>
        <p:spPr>
          <a:xfrm>
            <a:off x="0" y="0"/>
            <a:ext cx="9144000" cy="118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latin typeface="Times New Roman"/>
                <a:ea typeface="Times New Roman"/>
                <a:cs typeface="Times New Roman"/>
                <a:sym typeface="Times New Roman"/>
              </a:rPr>
              <a:t>Explain Forward chaining in detail. Examine how it is different from Backward chaining? </a:t>
            </a:r>
            <a:endParaRPr sz="1200">
              <a:latin typeface="Times New Roman"/>
              <a:ea typeface="Times New Roman"/>
              <a:cs typeface="Times New Roman"/>
              <a:sym typeface="Times New Roman"/>
            </a:endParaRPr>
          </a:p>
          <a:p>
            <a:pPr marL="0" lvl="0" indent="0" algn="l" rtl="0">
              <a:spcBef>
                <a:spcPts val="1000"/>
              </a:spcBef>
              <a:spcAft>
                <a:spcPts val="0"/>
              </a:spcAft>
              <a:buNone/>
            </a:pPr>
            <a:r>
              <a:rPr lang="en" sz="1200">
                <a:latin typeface="Times New Roman"/>
                <a:ea typeface="Times New Roman"/>
                <a:cs typeface="Times New Roman"/>
                <a:sym typeface="Times New Roman"/>
              </a:rPr>
              <a:t>Using the forward chaining method to find if Christena is healthy or sick. Following is the given information:</a:t>
            </a:r>
            <a:endParaRPr sz="1200">
              <a:latin typeface="Times New Roman"/>
              <a:ea typeface="Times New Roman"/>
              <a:cs typeface="Times New Roman"/>
              <a:sym typeface="Times New Roman"/>
            </a:endParaRPr>
          </a:p>
          <a:p>
            <a:pPr marL="0" lvl="0" indent="0" algn="l" rtl="0">
              <a:spcBef>
                <a:spcPts val="1000"/>
              </a:spcBef>
              <a:spcAft>
                <a:spcPts val="1000"/>
              </a:spcAft>
              <a:buNone/>
            </a:pPr>
            <a:r>
              <a:rPr lang="en" sz="1200">
                <a:latin typeface="Times New Roman"/>
                <a:ea typeface="Times New Roman"/>
                <a:cs typeface="Times New Roman"/>
                <a:sym typeface="Times New Roman"/>
              </a:rPr>
              <a:t>If food is oily it is good in taste and not good for health. If anyone eats unhealthy food they fall sick. Christena loves oily food and she eats only what she loves. “Potato wedges” is an oily food item.</a:t>
            </a:r>
            <a:endParaRPr sz="1200">
              <a:latin typeface="Times New Roman"/>
              <a:ea typeface="Times New Roman"/>
              <a:cs typeface="Times New Roman"/>
              <a:sym typeface="Times New Roman"/>
            </a:endParaRPr>
          </a:p>
        </p:txBody>
      </p:sp>
      <p:pic>
        <p:nvPicPr>
          <p:cNvPr id="548" name="Google Shape;548;p96"/>
          <p:cNvPicPr preferRelativeResize="0"/>
          <p:nvPr/>
        </p:nvPicPr>
        <p:blipFill>
          <a:blip r:embed="rId3">
            <a:alphaModFix/>
          </a:blip>
          <a:stretch>
            <a:fillRect/>
          </a:stretch>
        </p:blipFill>
        <p:spPr>
          <a:xfrm>
            <a:off x="0" y="1577800"/>
            <a:ext cx="4236925" cy="1609725"/>
          </a:xfrm>
          <a:prstGeom prst="rect">
            <a:avLst/>
          </a:prstGeom>
          <a:noFill/>
          <a:ln>
            <a:noFill/>
          </a:ln>
        </p:spPr>
      </p:pic>
      <p:pic>
        <p:nvPicPr>
          <p:cNvPr id="549" name="Google Shape;549;p96"/>
          <p:cNvPicPr preferRelativeResize="0"/>
          <p:nvPr/>
        </p:nvPicPr>
        <p:blipFill>
          <a:blip r:embed="rId4">
            <a:alphaModFix/>
          </a:blip>
          <a:stretch>
            <a:fillRect/>
          </a:stretch>
        </p:blipFill>
        <p:spPr>
          <a:xfrm>
            <a:off x="4269500" y="995525"/>
            <a:ext cx="4874500" cy="4095175"/>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553"/>
        <p:cNvGrpSpPr/>
        <p:nvPr/>
      </p:nvGrpSpPr>
      <p:grpSpPr>
        <a:xfrm>
          <a:off x="0" y="0"/>
          <a:ext cx="0" cy="0"/>
          <a:chOff x="0" y="0"/>
          <a:chExt cx="0" cy="0"/>
        </a:xfrm>
      </p:grpSpPr>
      <p:sp>
        <p:nvSpPr>
          <p:cNvPr id="554" name="Google Shape;554;p97"/>
          <p:cNvSpPr txBox="1"/>
          <p:nvPr/>
        </p:nvSpPr>
        <p:spPr>
          <a:xfrm>
            <a:off x="0" y="0"/>
            <a:ext cx="8869200" cy="8619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 sz="1100">
                <a:latin typeface="Times New Roman"/>
                <a:ea typeface="Times New Roman"/>
                <a:cs typeface="Times New Roman"/>
                <a:sym typeface="Times New Roman"/>
              </a:rPr>
              <a:t>Explain Backward chaining in detail. Examine how it is different from forward chaining? Using the Backward chaining method, find the facts supporting Christena is sick. Following is the given information:</a:t>
            </a:r>
            <a:endParaRPr sz="1100">
              <a:latin typeface="Times New Roman"/>
              <a:ea typeface="Times New Roman"/>
              <a:cs typeface="Times New Roman"/>
              <a:sym typeface="Times New Roman"/>
            </a:endParaRPr>
          </a:p>
          <a:p>
            <a:pPr marL="0" lvl="0" indent="0" algn="just" rtl="0">
              <a:spcBef>
                <a:spcPts val="0"/>
              </a:spcBef>
              <a:spcAft>
                <a:spcPts val="0"/>
              </a:spcAft>
              <a:buNone/>
            </a:pPr>
            <a:r>
              <a:rPr lang="en" sz="1100">
                <a:latin typeface="Times New Roman"/>
                <a:ea typeface="Times New Roman"/>
                <a:cs typeface="Times New Roman"/>
                <a:sym typeface="Times New Roman"/>
              </a:rPr>
              <a:t>If food is oily it is good in taste and not good for health. If anyone eats unhealthy food they fall sick. Christena loves oily food and she eats only what she loves. “Potato wedges” is an oily food item.</a:t>
            </a:r>
            <a:endParaRPr sz="1100">
              <a:latin typeface="Times New Roman"/>
              <a:ea typeface="Times New Roman"/>
              <a:cs typeface="Times New Roman"/>
              <a:sym typeface="Times New Roman"/>
            </a:endParaRPr>
          </a:p>
        </p:txBody>
      </p:sp>
      <p:pic>
        <p:nvPicPr>
          <p:cNvPr id="555" name="Google Shape;555;p97"/>
          <p:cNvPicPr preferRelativeResize="0"/>
          <p:nvPr/>
        </p:nvPicPr>
        <p:blipFill>
          <a:blip r:embed="rId3">
            <a:alphaModFix/>
          </a:blip>
          <a:stretch>
            <a:fillRect/>
          </a:stretch>
        </p:blipFill>
        <p:spPr>
          <a:xfrm>
            <a:off x="86283" y="1511257"/>
            <a:ext cx="4686300" cy="3140256"/>
          </a:xfrm>
          <a:prstGeom prst="rect">
            <a:avLst/>
          </a:prstGeom>
          <a:noFill/>
          <a:ln>
            <a:noFill/>
          </a:ln>
        </p:spPr>
      </p:pic>
      <p:pic>
        <p:nvPicPr>
          <p:cNvPr id="556" name="Google Shape;556;p97"/>
          <p:cNvPicPr preferRelativeResize="0"/>
          <p:nvPr/>
        </p:nvPicPr>
        <p:blipFill>
          <a:blip r:embed="rId4">
            <a:alphaModFix/>
          </a:blip>
          <a:stretch>
            <a:fillRect/>
          </a:stretch>
        </p:blipFill>
        <p:spPr>
          <a:xfrm>
            <a:off x="4858723" y="908377"/>
            <a:ext cx="4166007" cy="4189250"/>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560"/>
        <p:cNvGrpSpPr/>
        <p:nvPr/>
      </p:nvGrpSpPr>
      <p:grpSpPr>
        <a:xfrm>
          <a:off x="0" y="0"/>
          <a:ext cx="0" cy="0"/>
          <a:chOff x="0" y="0"/>
          <a:chExt cx="0" cy="0"/>
        </a:xfrm>
      </p:grpSpPr>
      <p:sp>
        <p:nvSpPr>
          <p:cNvPr id="561" name="Google Shape;561;p98"/>
          <p:cNvSpPr/>
          <p:nvPr/>
        </p:nvSpPr>
        <p:spPr>
          <a:xfrm>
            <a:off x="538843" y="501204"/>
            <a:ext cx="8141400" cy="900300"/>
          </a:xfrm>
          <a:prstGeom prst="rect">
            <a:avLst/>
          </a:prstGeom>
          <a:noFill/>
          <a:ln>
            <a:noFill/>
          </a:ln>
        </p:spPr>
        <p:txBody>
          <a:bodyPr spcFirstLastPara="1" wrap="square" lIns="68575" tIns="34275" rIns="68575" bIns="34275" anchor="t" anchorCtr="0">
            <a:noAutofit/>
          </a:bodyPr>
          <a:lstStyle/>
          <a:p>
            <a:pPr marL="0" marR="0" lvl="0" indent="0" algn="just" rtl="0">
              <a:spcBef>
                <a:spcPts val="0"/>
              </a:spcBef>
              <a:spcAft>
                <a:spcPts val="0"/>
              </a:spcAft>
              <a:buNone/>
            </a:pPr>
            <a:r>
              <a:rPr lang="en" sz="1800" b="1">
                <a:solidFill>
                  <a:srgbClr val="FF0000"/>
                </a:solidFill>
                <a:latin typeface="Times New Roman"/>
                <a:ea typeface="Times New Roman"/>
                <a:cs typeface="Times New Roman"/>
                <a:sym typeface="Times New Roman"/>
              </a:rPr>
              <a:t>Example:</a:t>
            </a:r>
            <a:endParaRPr sz="1100"/>
          </a:p>
          <a:p>
            <a:pPr marL="0" marR="0" lvl="0" indent="0" algn="just" rtl="0">
              <a:spcBef>
                <a:spcPts val="0"/>
              </a:spcBef>
              <a:spcAft>
                <a:spcPts val="0"/>
              </a:spcAft>
              <a:buNone/>
            </a:pPr>
            <a:r>
              <a:rPr lang="en" sz="1800" b="1">
                <a:solidFill>
                  <a:srgbClr val="333333"/>
                </a:solidFill>
                <a:latin typeface="Times New Roman"/>
                <a:ea typeface="Times New Roman"/>
                <a:cs typeface="Times New Roman"/>
                <a:sym typeface="Times New Roman"/>
              </a:rPr>
              <a:t>In backward-chaining, we will use the same above example, and will rewrite all the rules</a:t>
            </a:r>
            <a:r>
              <a:rPr lang="en" sz="1400">
                <a:solidFill>
                  <a:srgbClr val="333333"/>
                </a:solidFill>
                <a:latin typeface="Inter"/>
                <a:ea typeface="Inter"/>
                <a:cs typeface="Inter"/>
                <a:sym typeface="Inter"/>
              </a:rPr>
              <a:t>.</a:t>
            </a:r>
            <a:endParaRPr sz="1400" b="0" i="0">
              <a:solidFill>
                <a:srgbClr val="333333"/>
              </a:solidFill>
              <a:latin typeface="Inter"/>
              <a:ea typeface="Inter"/>
              <a:cs typeface="Inter"/>
              <a:sym typeface="Inter"/>
            </a:endParaRPr>
          </a:p>
        </p:txBody>
      </p:sp>
      <p:pic>
        <p:nvPicPr>
          <p:cNvPr id="562" name="Google Shape;562;p98"/>
          <p:cNvPicPr preferRelativeResize="0"/>
          <p:nvPr/>
        </p:nvPicPr>
        <p:blipFill rotWithShape="1">
          <a:blip r:embed="rId3">
            <a:alphaModFix/>
          </a:blip>
          <a:srcRect/>
          <a:stretch/>
        </p:blipFill>
        <p:spPr>
          <a:xfrm>
            <a:off x="538843" y="1401451"/>
            <a:ext cx="8043453" cy="3144424"/>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566"/>
        <p:cNvGrpSpPr/>
        <p:nvPr/>
      </p:nvGrpSpPr>
      <p:grpSpPr>
        <a:xfrm>
          <a:off x="0" y="0"/>
          <a:ext cx="0" cy="0"/>
          <a:chOff x="0" y="0"/>
          <a:chExt cx="0" cy="0"/>
        </a:xfrm>
      </p:grpSpPr>
      <p:sp>
        <p:nvSpPr>
          <p:cNvPr id="567" name="Google Shape;567;p99"/>
          <p:cNvSpPr/>
          <p:nvPr/>
        </p:nvSpPr>
        <p:spPr>
          <a:xfrm>
            <a:off x="489850" y="406826"/>
            <a:ext cx="8121900" cy="2475000"/>
          </a:xfrm>
          <a:prstGeom prst="rect">
            <a:avLst/>
          </a:prstGeom>
          <a:noFill/>
          <a:ln>
            <a:noFill/>
          </a:ln>
        </p:spPr>
        <p:txBody>
          <a:bodyPr spcFirstLastPara="1" wrap="square" lIns="68575" tIns="34275" rIns="68575" bIns="34275" anchor="t" anchorCtr="0">
            <a:noAutofit/>
          </a:bodyPr>
          <a:lstStyle/>
          <a:p>
            <a:pPr marL="0" marR="0" lvl="0" indent="0" algn="just" rtl="0">
              <a:spcBef>
                <a:spcPts val="0"/>
              </a:spcBef>
              <a:spcAft>
                <a:spcPts val="0"/>
              </a:spcAft>
              <a:buNone/>
            </a:pPr>
            <a:r>
              <a:rPr lang="en" sz="2100">
                <a:solidFill>
                  <a:srgbClr val="222222"/>
                </a:solidFill>
                <a:latin typeface="Times New Roman"/>
                <a:ea typeface="Times New Roman"/>
                <a:cs typeface="Times New Roman"/>
                <a:sym typeface="Times New Roman"/>
              </a:rPr>
              <a:t>Backward-Chaining proof:</a:t>
            </a:r>
            <a:endParaRPr sz="1100">
              <a:solidFill>
                <a:srgbClr val="222222"/>
              </a:solidFill>
            </a:endParaRPr>
          </a:p>
          <a:p>
            <a:pPr marL="0" marR="0" lvl="0" indent="0" algn="just" rtl="0">
              <a:spcBef>
                <a:spcPts val="1000"/>
              </a:spcBef>
              <a:spcAft>
                <a:spcPts val="0"/>
              </a:spcAft>
              <a:buNone/>
            </a:pPr>
            <a:r>
              <a:rPr lang="en" sz="2100">
                <a:solidFill>
                  <a:srgbClr val="222222"/>
                </a:solidFill>
                <a:latin typeface="Times New Roman"/>
                <a:ea typeface="Times New Roman"/>
                <a:cs typeface="Times New Roman"/>
                <a:sym typeface="Times New Roman"/>
              </a:rPr>
              <a:t>In Backward chaining, we will start with our goal predicate, which is </a:t>
            </a:r>
            <a:r>
              <a:rPr lang="en" sz="2100" b="1">
                <a:solidFill>
                  <a:srgbClr val="222222"/>
                </a:solidFill>
                <a:latin typeface="Times New Roman"/>
                <a:ea typeface="Times New Roman"/>
                <a:cs typeface="Times New Roman"/>
                <a:sym typeface="Times New Roman"/>
              </a:rPr>
              <a:t>Criminal(Robert)</a:t>
            </a:r>
            <a:r>
              <a:rPr lang="en" sz="2100">
                <a:solidFill>
                  <a:srgbClr val="222222"/>
                </a:solidFill>
                <a:latin typeface="Times New Roman"/>
                <a:ea typeface="Times New Roman"/>
                <a:cs typeface="Times New Roman"/>
                <a:sym typeface="Times New Roman"/>
              </a:rPr>
              <a:t>, and then infer further rules.</a:t>
            </a:r>
            <a:endParaRPr sz="1100">
              <a:solidFill>
                <a:srgbClr val="222222"/>
              </a:solidFill>
            </a:endParaRPr>
          </a:p>
          <a:p>
            <a:pPr marL="0" marR="0" lvl="0" indent="0" algn="just" rtl="0">
              <a:spcBef>
                <a:spcPts val="0"/>
              </a:spcBef>
              <a:spcAft>
                <a:spcPts val="0"/>
              </a:spcAft>
              <a:buNone/>
            </a:pPr>
            <a:r>
              <a:rPr lang="en" sz="2100" b="1">
                <a:solidFill>
                  <a:srgbClr val="222222"/>
                </a:solidFill>
                <a:latin typeface="Times New Roman"/>
                <a:ea typeface="Times New Roman"/>
                <a:cs typeface="Times New Roman"/>
                <a:sym typeface="Times New Roman"/>
              </a:rPr>
              <a:t>Step-1:</a:t>
            </a:r>
            <a:endParaRPr sz="2100">
              <a:solidFill>
                <a:srgbClr val="222222"/>
              </a:solidFill>
              <a:latin typeface="Times New Roman"/>
              <a:ea typeface="Times New Roman"/>
              <a:cs typeface="Times New Roman"/>
              <a:sym typeface="Times New Roman"/>
            </a:endParaRPr>
          </a:p>
          <a:p>
            <a:pPr marL="0" marR="0" lvl="0" indent="0" algn="just" rtl="0">
              <a:spcBef>
                <a:spcPts val="0"/>
              </a:spcBef>
              <a:spcAft>
                <a:spcPts val="0"/>
              </a:spcAft>
              <a:buNone/>
            </a:pPr>
            <a:r>
              <a:rPr lang="en" sz="2100">
                <a:solidFill>
                  <a:srgbClr val="222222"/>
                </a:solidFill>
                <a:latin typeface="Times New Roman"/>
                <a:ea typeface="Times New Roman"/>
                <a:cs typeface="Times New Roman"/>
                <a:sym typeface="Times New Roman"/>
              </a:rPr>
              <a:t>At the first step, we will take the goal fact. And from the goal fact, we will infer other facts, and at last, we will prove those facts true. So our goal fact is "Robert is Criminal," so following is the predicate of it.</a:t>
            </a:r>
            <a:endParaRPr sz="2100" b="0" i="0">
              <a:solidFill>
                <a:srgbClr val="222222"/>
              </a:solidFill>
              <a:latin typeface="Times New Roman"/>
              <a:ea typeface="Times New Roman"/>
              <a:cs typeface="Times New Roman"/>
              <a:sym typeface="Times New Roman"/>
            </a:endParaRPr>
          </a:p>
        </p:txBody>
      </p:sp>
      <p:pic>
        <p:nvPicPr>
          <p:cNvPr id="568" name="Google Shape;568;p99"/>
          <p:cNvPicPr preferRelativeResize="0"/>
          <p:nvPr/>
        </p:nvPicPr>
        <p:blipFill rotWithShape="1">
          <a:blip r:embed="rId3">
            <a:alphaModFix/>
          </a:blip>
          <a:srcRect/>
          <a:stretch/>
        </p:blipFill>
        <p:spPr>
          <a:xfrm>
            <a:off x="2361112" y="2988129"/>
            <a:ext cx="4242163" cy="1420586"/>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572"/>
        <p:cNvGrpSpPr/>
        <p:nvPr/>
      </p:nvGrpSpPr>
      <p:grpSpPr>
        <a:xfrm>
          <a:off x="0" y="0"/>
          <a:ext cx="0" cy="0"/>
          <a:chOff x="0" y="0"/>
          <a:chExt cx="0" cy="0"/>
        </a:xfrm>
      </p:grpSpPr>
      <p:sp>
        <p:nvSpPr>
          <p:cNvPr id="573" name="Google Shape;573;p100"/>
          <p:cNvSpPr/>
          <p:nvPr/>
        </p:nvSpPr>
        <p:spPr>
          <a:xfrm>
            <a:off x="470263" y="579457"/>
            <a:ext cx="8141400" cy="1685100"/>
          </a:xfrm>
          <a:prstGeom prst="rect">
            <a:avLst/>
          </a:prstGeom>
          <a:noFill/>
          <a:ln>
            <a:noFill/>
          </a:ln>
        </p:spPr>
        <p:txBody>
          <a:bodyPr spcFirstLastPara="1" wrap="square" lIns="68575" tIns="34275" rIns="68575" bIns="34275" anchor="t" anchorCtr="0">
            <a:noAutofit/>
          </a:bodyPr>
          <a:lstStyle/>
          <a:p>
            <a:pPr marL="0" marR="0" lvl="0" indent="0" algn="just" rtl="0">
              <a:spcBef>
                <a:spcPts val="0"/>
              </a:spcBef>
              <a:spcAft>
                <a:spcPts val="0"/>
              </a:spcAft>
              <a:buNone/>
            </a:pPr>
            <a:r>
              <a:rPr lang="en" sz="2100" b="1">
                <a:solidFill>
                  <a:srgbClr val="333333"/>
                </a:solidFill>
                <a:latin typeface="Times New Roman"/>
                <a:ea typeface="Times New Roman"/>
                <a:cs typeface="Times New Roman"/>
                <a:sym typeface="Times New Roman"/>
              </a:rPr>
              <a:t>Step-2:</a:t>
            </a:r>
            <a:r>
              <a:rPr lang="en" sz="2100">
                <a:solidFill>
                  <a:srgbClr val="333333"/>
                </a:solidFill>
                <a:latin typeface="Times New Roman"/>
                <a:ea typeface="Times New Roman"/>
                <a:cs typeface="Times New Roman"/>
                <a:sym typeface="Times New Roman"/>
              </a:rPr>
              <a:t>  At the second step, we will infer other facts form goal fact which satisfies the rules. So as we can see in Rule-1, the goal predicate Criminal (Robert) is present with substitution {Robert/P}. So we will add all the conjunctive facts below the first level and will replace p with Robert.</a:t>
            </a:r>
            <a:endParaRPr sz="1100"/>
          </a:p>
          <a:p>
            <a:pPr marL="0" marR="0" lvl="0" indent="0" algn="just" rtl="0">
              <a:spcBef>
                <a:spcPts val="0"/>
              </a:spcBef>
              <a:spcAft>
                <a:spcPts val="0"/>
              </a:spcAft>
              <a:buNone/>
            </a:pPr>
            <a:r>
              <a:rPr lang="en" sz="2100" b="1">
                <a:solidFill>
                  <a:srgbClr val="333333"/>
                </a:solidFill>
                <a:latin typeface="Times New Roman"/>
                <a:ea typeface="Times New Roman"/>
                <a:cs typeface="Times New Roman"/>
                <a:sym typeface="Times New Roman"/>
              </a:rPr>
              <a:t>Here we can see American (Robert) is a fact, so it is proved here.</a:t>
            </a:r>
            <a:endParaRPr sz="2100" b="0" i="0">
              <a:solidFill>
                <a:srgbClr val="333333"/>
              </a:solidFill>
              <a:latin typeface="Times New Roman"/>
              <a:ea typeface="Times New Roman"/>
              <a:cs typeface="Times New Roman"/>
              <a:sym typeface="Times New Roman"/>
            </a:endParaRPr>
          </a:p>
        </p:txBody>
      </p:sp>
      <p:pic>
        <p:nvPicPr>
          <p:cNvPr id="574" name="Google Shape;574;p100"/>
          <p:cNvPicPr preferRelativeResize="0"/>
          <p:nvPr/>
        </p:nvPicPr>
        <p:blipFill rotWithShape="1">
          <a:blip r:embed="rId3">
            <a:alphaModFix/>
          </a:blip>
          <a:srcRect/>
          <a:stretch/>
        </p:blipFill>
        <p:spPr>
          <a:xfrm>
            <a:off x="724988" y="2442755"/>
            <a:ext cx="7671163" cy="1943100"/>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p101"/>
          <p:cNvSpPr/>
          <p:nvPr/>
        </p:nvSpPr>
        <p:spPr>
          <a:xfrm>
            <a:off x="529045" y="583476"/>
            <a:ext cx="8121900" cy="10389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2100" b="1">
                <a:solidFill>
                  <a:srgbClr val="222222"/>
                </a:solidFill>
                <a:latin typeface="Times New Roman"/>
                <a:ea typeface="Times New Roman"/>
                <a:cs typeface="Times New Roman"/>
                <a:sym typeface="Times New Roman"/>
              </a:rPr>
              <a:t>Step-3:</a:t>
            </a:r>
            <a:r>
              <a:rPr lang="en" sz="2100">
                <a:solidFill>
                  <a:srgbClr val="222222"/>
                </a:solidFill>
                <a:latin typeface="Times New Roman"/>
                <a:ea typeface="Times New Roman"/>
                <a:cs typeface="Times New Roman"/>
                <a:sym typeface="Times New Roman"/>
              </a:rPr>
              <a:t>t At step-3, we will extract further fact Missile(q) which infer from Weapon(q), as it satisfies Rule-(5). Weapon (q) is also true with the substitution of a constant T1 at q.</a:t>
            </a:r>
            <a:endParaRPr sz="2100">
              <a:solidFill>
                <a:srgbClr val="222222"/>
              </a:solidFill>
              <a:latin typeface="Times New Roman"/>
              <a:ea typeface="Times New Roman"/>
              <a:cs typeface="Times New Roman"/>
              <a:sym typeface="Times New Roman"/>
            </a:endParaRPr>
          </a:p>
        </p:txBody>
      </p:sp>
      <p:pic>
        <p:nvPicPr>
          <p:cNvPr id="580" name="Google Shape;580;p101"/>
          <p:cNvPicPr preferRelativeResize="0"/>
          <p:nvPr/>
        </p:nvPicPr>
        <p:blipFill rotWithShape="1">
          <a:blip r:embed="rId3">
            <a:alphaModFix/>
          </a:blip>
          <a:srcRect/>
          <a:stretch/>
        </p:blipFill>
        <p:spPr>
          <a:xfrm>
            <a:off x="676004" y="1622222"/>
            <a:ext cx="7739742" cy="2564606"/>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584"/>
        <p:cNvGrpSpPr/>
        <p:nvPr/>
      </p:nvGrpSpPr>
      <p:grpSpPr>
        <a:xfrm>
          <a:off x="0" y="0"/>
          <a:ext cx="0" cy="0"/>
          <a:chOff x="0" y="0"/>
          <a:chExt cx="0" cy="0"/>
        </a:xfrm>
      </p:grpSpPr>
      <p:sp>
        <p:nvSpPr>
          <p:cNvPr id="585" name="Google Shape;585;p102"/>
          <p:cNvSpPr/>
          <p:nvPr/>
        </p:nvSpPr>
        <p:spPr>
          <a:xfrm>
            <a:off x="558437" y="557978"/>
            <a:ext cx="8102400" cy="900300"/>
          </a:xfrm>
          <a:prstGeom prst="rect">
            <a:avLst/>
          </a:prstGeom>
          <a:noFill/>
          <a:ln>
            <a:noFill/>
          </a:ln>
        </p:spPr>
        <p:txBody>
          <a:bodyPr spcFirstLastPara="1" wrap="square" lIns="68575" tIns="34275" rIns="68575" bIns="34275" anchor="t" anchorCtr="0">
            <a:noAutofit/>
          </a:bodyPr>
          <a:lstStyle/>
          <a:p>
            <a:pPr marL="0" marR="0" lvl="0" indent="0" algn="just" rtl="0">
              <a:spcBef>
                <a:spcPts val="0"/>
              </a:spcBef>
              <a:spcAft>
                <a:spcPts val="0"/>
              </a:spcAft>
              <a:buNone/>
            </a:pPr>
            <a:r>
              <a:rPr lang="en" sz="1800" b="1">
                <a:solidFill>
                  <a:srgbClr val="222222"/>
                </a:solidFill>
                <a:latin typeface="Times New Roman"/>
                <a:ea typeface="Times New Roman"/>
                <a:cs typeface="Times New Roman"/>
                <a:sym typeface="Times New Roman"/>
              </a:rPr>
              <a:t>Step-4:</a:t>
            </a:r>
            <a:r>
              <a:rPr lang="en" sz="1800">
                <a:solidFill>
                  <a:srgbClr val="222222"/>
                </a:solidFill>
                <a:latin typeface="Times New Roman"/>
                <a:ea typeface="Times New Roman"/>
                <a:cs typeface="Times New Roman"/>
                <a:sym typeface="Times New Roman"/>
              </a:rPr>
              <a:t> At step-4, we can infer facts Missile(T1) and Owns(A, T1) form Sells(Robert, T1, r) which satisfies the </a:t>
            </a:r>
            <a:r>
              <a:rPr lang="en" sz="1800" b="1">
                <a:solidFill>
                  <a:srgbClr val="222222"/>
                </a:solidFill>
                <a:latin typeface="Times New Roman"/>
                <a:ea typeface="Times New Roman"/>
                <a:cs typeface="Times New Roman"/>
                <a:sym typeface="Times New Roman"/>
              </a:rPr>
              <a:t>Rule- 4</a:t>
            </a:r>
            <a:r>
              <a:rPr lang="en" sz="1800">
                <a:solidFill>
                  <a:srgbClr val="222222"/>
                </a:solidFill>
                <a:latin typeface="Times New Roman"/>
                <a:ea typeface="Times New Roman"/>
                <a:cs typeface="Times New Roman"/>
                <a:sym typeface="Times New Roman"/>
              </a:rPr>
              <a:t>, with the substitution of A in place of r. So these two statements are proved here.</a:t>
            </a:r>
            <a:endParaRPr sz="1800" b="0" i="0">
              <a:solidFill>
                <a:srgbClr val="222222"/>
              </a:solidFill>
              <a:latin typeface="Times New Roman"/>
              <a:ea typeface="Times New Roman"/>
              <a:cs typeface="Times New Roman"/>
              <a:sym typeface="Times New Roman"/>
            </a:endParaRPr>
          </a:p>
        </p:txBody>
      </p:sp>
      <p:pic>
        <p:nvPicPr>
          <p:cNvPr id="586" name="Google Shape;586;p102"/>
          <p:cNvPicPr preferRelativeResize="0"/>
          <p:nvPr/>
        </p:nvPicPr>
        <p:blipFill rotWithShape="1">
          <a:blip r:embed="rId3">
            <a:alphaModFix/>
          </a:blip>
          <a:srcRect/>
          <a:stretch/>
        </p:blipFill>
        <p:spPr>
          <a:xfrm>
            <a:off x="773975" y="1668780"/>
            <a:ext cx="7680961" cy="2628900"/>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pic>
        <p:nvPicPr>
          <p:cNvPr id="591" name="Google Shape;591;p103"/>
          <p:cNvPicPr preferRelativeResize="0"/>
          <p:nvPr/>
        </p:nvPicPr>
        <p:blipFill rotWithShape="1">
          <a:blip r:embed="rId3">
            <a:alphaModFix/>
          </a:blip>
          <a:srcRect/>
          <a:stretch/>
        </p:blipFill>
        <p:spPr>
          <a:xfrm>
            <a:off x="666206" y="489857"/>
            <a:ext cx="7974874" cy="3997234"/>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595"/>
        <p:cNvGrpSpPr/>
        <p:nvPr/>
      </p:nvGrpSpPr>
      <p:grpSpPr>
        <a:xfrm>
          <a:off x="0" y="0"/>
          <a:ext cx="0" cy="0"/>
          <a:chOff x="0" y="0"/>
          <a:chExt cx="0" cy="0"/>
        </a:xfrm>
      </p:grpSpPr>
      <p:pic>
        <p:nvPicPr>
          <p:cNvPr id="596" name="Google Shape;596;p104"/>
          <p:cNvPicPr preferRelativeResize="0"/>
          <p:nvPr/>
        </p:nvPicPr>
        <p:blipFill rotWithShape="1">
          <a:blip r:embed="rId3">
            <a:alphaModFix/>
          </a:blip>
          <a:srcRect/>
          <a:stretch/>
        </p:blipFill>
        <p:spPr>
          <a:xfrm>
            <a:off x="538843" y="391886"/>
            <a:ext cx="8112035" cy="4418511"/>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600"/>
        <p:cNvGrpSpPr/>
        <p:nvPr/>
      </p:nvGrpSpPr>
      <p:grpSpPr>
        <a:xfrm>
          <a:off x="0" y="0"/>
          <a:ext cx="0" cy="0"/>
          <a:chOff x="0" y="0"/>
          <a:chExt cx="0" cy="0"/>
        </a:xfrm>
      </p:grpSpPr>
      <p:graphicFrame>
        <p:nvGraphicFramePr>
          <p:cNvPr id="601" name="Google Shape;601;p105"/>
          <p:cNvGraphicFramePr/>
          <p:nvPr/>
        </p:nvGraphicFramePr>
        <p:xfrm>
          <a:off x="152400" y="152400"/>
          <a:ext cx="8923525" cy="4842475"/>
        </p:xfrm>
        <a:graphic>
          <a:graphicData uri="http://schemas.openxmlformats.org/drawingml/2006/table">
            <a:tbl>
              <a:tblPr>
                <a:noFill/>
                <a:tableStyleId>{083B8603-B9A5-402D-9FC6-7CC0E11162FC}</a:tableStyleId>
              </a:tblPr>
              <a:tblGrid>
                <a:gridCol w="627375">
                  <a:extLst>
                    <a:ext uri="{9D8B030D-6E8A-4147-A177-3AD203B41FA5}">
                      <a16:colId xmlns:a16="http://schemas.microsoft.com/office/drawing/2014/main" val="20000"/>
                    </a:ext>
                  </a:extLst>
                </a:gridCol>
                <a:gridCol w="3931900">
                  <a:extLst>
                    <a:ext uri="{9D8B030D-6E8A-4147-A177-3AD203B41FA5}">
                      <a16:colId xmlns:a16="http://schemas.microsoft.com/office/drawing/2014/main" val="20001"/>
                    </a:ext>
                  </a:extLst>
                </a:gridCol>
                <a:gridCol w="4364250">
                  <a:extLst>
                    <a:ext uri="{9D8B030D-6E8A-4147-A177-3AD203B41FA5}">
                      <a16:colId xmlns:a16="http://schemas.microsoft.com/office/drawing/2014/main" val="20002"/>
                    </a:ext>
                  </a:extLst>
                </a:gridCol>
              </a:tblGrid>
              <a:tr h="471500">
                <a:tc>
                  <a:txBody>
                    <a:bodyPr/>
                    <a:lstStyle/>
                    <a:p>
                      <a:pPr marL="0" lvl="0" indent="0" algn="ctr" rtl="0">
                        <a:lnSpc>
                          <a:spcPct val="115000"/>
                        </a:lnSpc>
                        <a:spcBef>
                          <a:spcPts val="0"/>
                        </a:spcBef>
                        <a:spcAft>
                          <a:spcPts val="0"/>
                        </a:spcAft>
                        <a:buNone/>
                      </a:pPr>
                      <a:r>
                        <a:rPr lang="en" sz="1300" b="1">
                          <a:latin typeface="Times New Roman"/>
                          <a:ea typeface="Times New Roman"/>
                          <a:cs typeface="Times New Roman"/>
                          <a:sym typeface="Times New Roman"/>
                        </a:rPr>
                        <a:t>S. No.</a:t>
                      </a:r>
                      <a:endParaRPr sz="1300" b="1">
                        <a:latin typeface="Times New Roman"/>
                        <a:ea typeface="Times New Roman"/>
                        <a:cs typeface="Times New Roman"/>
                        <a:sym typeface="Times New Roman"/>
                      </a:endParaRPr>
                    </a:p>
                  </a:txBody>
                  <a:tcPr marL="28575" marR="28575" marT="19050" marB="19050">
                    <a:lnL w="11900" cap="flat" cmpd="sng">
                      <a:solidFill>
                        <a:srgbClr val="000000"/>
                      </a:solidFill>
                      <a:prstDash val="solid"/>
                      <a:round/>
                      <a:headEnd type="none" w="sm" len="sm"/>
                      <a:tailEnd type="none" w="sm" len="sm"/>
                    </a:lnL>
                    <a:lnR w="11900" cap="flat" cmpd="sng">
                      <a:solidFill>
                        <a:srgbClr val="000000"/>
                      </a:solidFill>
                      <a:prstDash val="solid"/>
                      <a:round/>
                      <a:headEnd type="none" w="sm" len="sm"/>
                      <a:tailEnd type="none" w="sm" len="sm"/>
                    </a:lnR>
                    <a:lnT w="11900" cap="flat" cmpd="sng">
                      <a:solidFill>
                        <a:srgbClr val="000000"/>
                      </a:solidFill>
                      <a:prstDash val="solid"/>
                      <a:round/>
                      <a:headEnd type="none" w="sm" len="sm"/>
                      <a:tailEnd type="none" w="sm" len="sm"/>
                    </a:lnT>
                    <a:lnB w="11900"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300" b="1">
                          <a:latin typeface="Times New Roman"/>
                          <a:ea typeface="Times New Roman"/>
                          <a:cs typeface="Times New Roman"/>
                          <a:sym typeface="Times New Roman"/>
                        </a:rPr>
                        <a:t>Forward Chaining</a:t>
                      </a:r>
                      <a:endParaRPr sz="1300" b="1">
                        <a:latin typeface="Times New Roman"/>
                        <a:ea typeface="Times New Roman"/>
                        <a:cs typeface="Times New Roman"/>
                        <a:sym typeface="Times New Roman"/>
                      </a:endParaRPr>
                    </a:p>
                  </a:txBody>
                  <a:tcPr marL="28575" marR="28575" marT="19050" marB="19050">
                    <a:lnL w="11900" cap="flat" cmpd="sng">
                      <a:solidFill>
                        <a:srgbClr val="000000"/>
                      </a:solidFill>
                      <a:prstDash val="solid"/>
                      <a:round/>
                      <a:headEnd type="none" w="sm" len="sm"/>
                      <a:tailEnd type="none" w="sm" len="sm"/>
                    </a:lnL>
                    <a:lnR w="11900" cap="flat" cmpd="sng">
                      <a:solidFill>
                        <a:srgbClr val="000000"/>
                      </a:solidFill>
                      <a:prstDash val="solid"/>
                      <a:round/>
                      <a:headEnd type="none" w="sm" len="sm"/>
                      <a:tailEnd type="none" w="sm" len="sm"/>
                    </a:lnR>
                    <a:lnT w="11900" cap="flat" cmpd="sng">
                      <a:solidFill>
                        <a:srgbClr val="000000"/>
                      </a:solidFill>
                      <a:prstDash val="solid"/>
                      <a:round/>
                      <a:headEnd type="none" w="sm" len="sm"/>
                      <a:tailEnd type="none" w="sm" len="sm"/>
                    </a:lnT>
                    <a:lnB w="11900"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300" b="1">
                          <a:latin typeface="Times New Roman"/>
                          <a:ea typeface="Times New Roman"/>
                          <a:cs typeface="Times New Roman"/>
                          <a:sym typeface="Times New Roman"/>
                        </a:rPr>
                        <a:t>Backward Chaining</a:t>
                      </a:r>
                      <a:endParaRPr sz="1300" b="1">
                        <a:latin typeface="Times New Roman"/>
                        <a:ea typeface="Times New Roman"/>
                        <a:cs typeface="Times New Roman"/>
                        <a:sym typeface="Times New Roman"/>
                      </a:endParaRPr>
                    </a:p>
                  </a:txBody>
                  <a:tcPr marL="28575" marR="28575" marT="19050" marB="19050">
                    <a:lnL w="11900" cap="flat" cmpd="sng">
                      <a:solidFill>
                        <a:srgbClr val="000000"/>
                      </a:solidFill>
                      <a:prstDash val="solid"/>
                      <a:round/>
                      <a:headEnd type="none" w="sm" len="sm"/>
                      <a:tailEnd type="none" w="sm" len="sm"/>
                    </a:lnL>
                    <a:lnR w="11900" cap="flat" cmpd="sng">
                      <a:solidFill>
                        <a:srgbClr val="000000"/>
                      </a:solidFill>
                      <a:prstDash val="solid"/>
                      <a:round/>
                      <a:headEnd type="none" w="sm" len="sm"/>
                      <a:tailEnd type="none" w="sm" len="sm"/>
                    </a:lnR>
                    <a:lnT w="11900" cap="flat" cmpd="sng">
                      <a:solidFill>
                        <a:srgbClr val="000000"/>
                      </a:solidFill>
                      <a:prstDash val="solid"/>
                      <a:round/>
                      <a:headEnd type="none" w="sm" len="sm"/>
                      <a:tailEnd type="none" w="sm" len="sm"/>
                    </a:lnT>
                    <a:lnB w="11900"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733450">
                <a:tc>
                  <a:txBody>
                    <a:bodyPr/>
                    <a:lstStyle/>
                    <a:p>
                      <a:pPr marL="0" lvl="0" indent="0" algn="ctr" rtl="0">
                        <a:lnSpc>
                          <a:spcPct val="115000"/>
                        </a:lnSpc>
                        <a:spcBef>
                          <a:spcPts val="0"/>
                        </a:spcBef>
                        <a:spcAft>
                          <a:spcPts val="0"/>
                        </a:spcAft>
                        <a:buNone/>
                      </a:pPr>
                      <a:r>
                        <a:rPr lang="en" sz="1200">
                          <a:latin typeface="Times New Roman"/>
                          <a:ea typeface="Times New Roman"/>
                          <a:cs typeface="Times New Roman"/>
                          <a:sym typeface="Times New Roman"/>
                        </a:rPr>
                        <a:t>1</a:t>
                      </a:r>
                      <a:endParaRPr sz="1200">
                        <a:latin typeface="Times New Roman"/>
                        <a:ea typeface="Times New Roman"/>
                        <a:cs typeface="Times New Roman"/>
                        <a:sym typeface="Times New Roman"/>
                      </a:endParaRPr>
                    </a:p>
                  </a:txBody>
                  <a:tcPr marL="28575" marR="28575" marT="19050" marB="19050">
                    <a:lnL w="11900" cap="flat" cmpd="sng">
                      <a:solidFill>
                        <a:srgbClr val="000000"/>
                      </a:solidFill>
                      <a:prstDash val="solid"/>
                      <a:round/>
                      <a:headEnd type="none" w="sm" len="sm"/>
                      <a:tailEnd type="none" w="sm" len="sm"/>
                    </a:lnL>
                    <a:lnR w="11900" cap="flat" cmpd="sng">
                      <a:solidFill>
                        <a:srgbClr val="000000"/>
                      </a:solidFill>
                      <a:prstDash val="solid"/>
                      <a:round/>
                      <a:headEnd type="none" w="sm" len="sm"/>
                      <a:tailEnd type="none" w="sm" len="sm"/>
                    </a:lnR>
                    <a:lnT w="11900" cap="flat" cmpd="sng">
                      <a:solidFill>
                        <a:srgbClr val="000000"/>
                      </a:solidFill>
                      <a:prstDash val="solid"/>
                      <a:round/>
                      <a:headEnd type="none" w="sm" len="sm"/>
                      <a:tailEnd type="none" w="sm" len="sm"/>
                    </a:lnT>
                    <a:lnB w="11900"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200">
                          <a:latin typeface="Times New Roman"/>
                          <a:ea typeface="Times New Roman"/>
                          <a:cs typeface="Times New Roman"/>
                          <a:sym typeface="Times New Roman"/>
                        </a:rPr>
                        <a:t>Forward chaining starts from known facts and applies inference rule to extract more data unit it reaches to the goal.</a:t>
                      </a:r>
                      <a:endParaRPr sz="1200">
                        <a:latin typeface="Times New Roman"/>
                        <a:ea typeface="Times New Roman"/>
                        <a:cs typeface="Times New Roman"/>
                        <a:sym typeface="Times New Roman"/>
                      </a:endParaRPr>
                    </a:p>
                  </a:txBody>
                  <a:tcPr marL="28575" marR="28575" marT="19050" marB="19050">
                    <a:lnL w="11900" cap="flat" cmpd="sng">
                      <a:solidFill>
                        <a:srgbClr val="000000"/>
                      </a:solidFill>
                      <a:prstDash val="solid"/>
                      <a:round/>
                      <a:headEnd type="none" w="sm" len="sm"/>
                      <a:tailEnd type="none" w="sm" len="sm"/>
                    </a:lnL>
                    <a:lnR w="11900" cap="flat" cmpd="sng">
                      <a:solidFill>
                        <a:srgbClr val="000000"/>
                      </a:solidFill>
                      <a:prstDash val="solid"/>
                      <a:round/>
                      <a:headEnd type="none" w="sm" len="sm"/>
                      <a:tailEnd type="none" w="sm" len="sm"/>
                    </a:lnR>
                    <a:lnT w="11900" cap="flat" cmpd="sng">
                      <a:solidFill>
                        <a:srgbClr val="000000"/>
                      </a:solidFill>
                      <a:prstDash val="solid"/>
                      <a:round/>
                      <a:headEnd type="none" w="sm" len="sm"/>
                      <a:tailEnd type="none" w="sm" len="sm"/>
                    </a:lnT>
                    <a:lnB w="11900"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200">
                          <a:latin typeface="Times New Roman"/>
                          <a:ea typeface="Times New Roman"/>
                          <a:cs typeface="Times New Roman"/>
                          <a:sym typeface="Times New Roman"/>
                        </a:rPr>
                        <a:t>Backward chaining starts from the goal and works backward through inference rules to find the required facts that support the goal.</a:t>
                      </a:r>
                      <a:endParaRPr sz="1200">
                        <a:latin typeface="Times New Roman"/>
                        <a:ea typeface="Times New Roman"/>
                        <a:cs typeface="Times New Roman"/>
                        <a:sym typeface="Times New Roman"/>
                      </a:endParaRPr>
                    </a:p>
                  </a:txBody>
                  <a:tcPr marL="28575" marR="28575" marT="19050" marB="19050">
                    <a:lnL w="11900" cap="flat" cmpd="sng">
                      <a:solidFill>
                        <a:srgbClr val="000000"/>
                      </a:solidFill>
                      <a:prstDash val="solid"/>
                      <a:round/>
                      <a:headEnd type="none" w="sm" len="sm"/>
                      <a:tailEnd type="none" w="sm" len="sm"/>
                    </a:lnL>
                    <a:lnR w="11900" cap="flat" cmpd="sng">
                      <a:solidFill>
                        <a:srgbClr val="000000"/>
                      </a:solidFill>
                      <a:prstDash val="solid"/>
                      <a:round/>
                      <a:headEnd type="none" w="sm" len="sm"/>
                      <a:tailEnd type="none" w="sm" len="sm"/>
                    </a:lnR>
                    <a:lnT w="11900" cap="flat" cmpd="sng">
                      <a:solidFill>
                        <a:srgbClr val="000000"/>
                      </a:solidFill>
                      <a:prstDash val="solid"/>
                      <a:round/>
                      <a:headEnd type="none" w="sm" len="sm"/>
                      <a:tailEnd type="none" w="sm" len="sm"/>
                    </a:lnT>
                    <a:lnB w="11900"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450550">
                <a:tc>
                  <a:txBody>
                    <a:bodyPr/>
                    <a:lstStyle/>
                    <a:p>
                      <a:pPr marL="0" lvl="0" indent="0" algn="ctr" rtl="0">
                        <a:lnSpc>
                          <a:spcPct val="115000"/>
                        </a:lnSpc>
                        <a:spcBef>
                          <a:spcPts val="0"/>
                        </a:spcBef>
                        <a:spcAft>
                          <a:spcPts val="0"/>
                        </a:spcAft>
                        <a:buNone/>
                      </a:pPr>
                      <a:r>
                        <a:rPr lang="en" sz="1200">
                          <a:latin typeface="Times New Roman"/>
                          <a:ea typeface="Times New Roman"/>
                          <a:cs typeface="Times New Roman"/>
                          <a:sym typeface="Times New Roman"/>
                        </a:rPr>
                        <a:t>2</a:t>
                      </a:r>
                      <a:endParaRPr sz="1200">
                        <a:latin typeface="Times New Roman"/>
                        <a:ea typeface="Times New Roman"/>
                        <a:cs typeface="Times New Roman"/>
                        <a:sym typeface="Times New Roman"/>
                      </a:endParaRPr>
                    </a:p>
                  </a:txBody>
                  <a:tcPr marL="28575" marR="28575" marT="19050" marB="19050">
                    <a:lnL w="11900" cap="flat" cmpd="sng">
                      <a:solidFill>
                        <a:srgbClr val="000000"/>
                      </a:solidFill>
                      <a:prstDash val="solid"/>
                      <a:round/>
                      <a:headEnd type="none" w="sm" len="sm"/>
                      <a:tailEnd type="none" w="sm" len="sm"/>
                    </a:lnL>
                    <a:lnR w="11900" cap="flat" cmpd="sng">
                      <a:solidFill>
                        <a:srgbClr val="000000"/>
                      </a:solidFill>
                      <a:prstDash val="solid"/>
                      <a:round/>
                      <a:headEnd type="none" w="sm" len="sm"/>
                      <a:tailEnd type="none" w="sm" len="sm"/>
                    </a:lnR>
                    <a:lnT w="11900" cap="flat" cmpd="sng">
                      <a:solidFill>
                        <a:srgbClr val="000000"/>
                      </a:solidFill>
                      <a:prstDash val="solid"/>
                      <a:round/>
                      <a:headEnd type="none" w="sm" len="sm"/>
                      <a:tailEnd type="none" w="sm" len="sm"/>
                    </a:lnT>
                    <a:lnB w="11900"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200">
                          <a:latin typeface="Times New Roman"/>
                          <a:ea typeface="Times New Roman"/>
                          <a:cs typeface="Times New Roman"/>
                          <a:sym typeface="Times New Roman"/>
                        </a:rPr>
                        <a:t>It is a bottom-up approach</a:t>
                      </a:r>
                      <a:endParaRPr sz="1200">
                        <a:latin typeface="Times New Roman"/>
                        <a:ea typeface="Times New Roman"/>
                        <a:cs typeface="Times New Roman"/>
                        <a:sym typeface="Times New Roman"/>
                      </a:endParaRPr>
                    </a:p>
                  </a:txBody>
                  <a:tcPr marL="28575" marR="28575" marT="19050" marB="19050">
                    <a:lnL w="11900" cap="flat" cmpd="sng">
                      <a:solidFill>
                        <a:srgbClr val="000000"/>
                      </a:solidFill>
                      <a:prstDash val="solid"/>
                      <a:round/>
                      <a:headEnd type="none" w="sm" len="sm"/>
                      <a:tailEnd type="none" w="sm" len="sm"/>
                    </a:lnL>
                    <a:lnR w="11900" cap="flat" cmpd="sng">
                      <a:solidFill>
                        <a:srgbClr val="000000"/>
                      </a:solidFill>
                      <a:prstDash val="solid"/>
                      <a:round/>
                      <a:headEnd type="none" w="sm" len="sm"/>
                      <a:tailEnd type="none" w="sm" len="sm"/>
                    </a:lnR>
                    <a:lnT w="11900" cap="flat" cmpd="sng">
                      <a:solidFill>
                        <a:srgbClr val="000000"/>
                      </a:solidFill>
                      <a:prstDash val="solid"/>
                      <a:round/>
                      <a:headEnd type="none" w="sm" len="sm"/>
                      <a:tailEnd type="none" w="sm" len="sm"/>
                    </a:lnT>
                    <a:lnB w="11900"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200">
                          <a:latin typeface="Times New Roman"/>
                          <a:ea typeface="Times New Roman"/>
                          <a:cs typeface="Times New Roman"/>
                          <a:sym typeface="Times New Roman"/>
                        </a:rPr>
                        <a:t>It is a top-down approach</a:t>
                      </a:r>
                      <a:endParaRPr sz="1200">
                        <a:latin typeface="Times New Roman"/>
                        <a:ea typeface="Times New Roman"/>
                        <a:cs typeface="Times New Roman"/>
                        <a:sym typeface="Times New Roman"/>
                      </a:endParaRPr>
                    </a:p>
                  </a:txBody>
                  <a:tcPr marL="28575" marR="28575" marT="19050" marB="19050">
                    <a:lnL w="11900" cap="flat" cmpd="sng">
                      <a:solidFill>
                        <a:srgbClr val="000000"/>
                      </a:solidFill>
                      <a:prstDash val="solid"/>
                      <a:round/>
                      <a:headEnd type="none" w="sm" len="sm"/>
                      <a:tailEnd type="none" w="sm" len="sm"/>
                    </a:lnL>
                    <a:lnR w="11900" cap="flat" cmpd="sng">
                      <a:solidFill>
                        <a:srgbClr val="000000"/>
                      </a:solidFill>
                      <a:prstDash val="solid"/>
                      <a:round/>
                      <a:headEnd type="none" w="sm" len="sm"/>
                      <a:tailEnd type="none" w="sm" len="sm"/>
                    </a:lnR>
                    <a:lnT w="11900" cap="flat" cmpd="sng">
                      <a:solidFill>
                        <a:srgbClr val="000000"/>
                      </a:solidFill>
                      <a:prstDash val="solid"/>
                      <a:round/>
                      <a:headEnd type="none" w="sm" len="sm"/>
                      <a:tailEnd type="none" w="sm" len="sm"/>
                    </a:lnT>
                    <a:lnB w="11900"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733450">
                <a:tc>
                  <a:txBody>
                    <a:bodyPr/>
                    <a:lstStyle/>
                    <a:p>
                      <a:pPr marL="0" lvl="0" indent="0" algn="ctr" rtl="0">
                        <a:lnSpc>
                          <a:spcPct val="115000"/>
                        </a:lnSpc>
                        <a:spcBef>
                          <a:spcPts val="0"/>
                        </a:spcBef>
                        <a:spcAft>
                          <a:spcPts val="0"/>
                        </a:spcAft>
                        <a:buNone/>
                      </a:pPr>
                      <a:r>
                        <a:rPr lang="en" sz="1200">
                          <a:latin typeface="Times New Roman"/>
                          <a:ea typeface="Times New Roman"/>
                          <a:cs typeface="Times New Roman"/>
                          <a:sym typeface="Times New Roman"/>
                        </a:rPr>
                        <a:t>3</a:t>
                      </a:r>
                      <a:endParaRPr sz="1200">
                        <a:latin typeface="Times New Roman"/>
                        <a:ea typeface="Times New Roman"/>
                        <a:cs typeface="Times New Roman"/>
                        <a:sym typeface="Times New Roman"/>
                      </a:endParaRPr>
                    </a:p>
                  </a:txBody>
                  <a:tcPr marL="28575" marR="28575" marT="19050" marB="19050">
                    <a:lnL w="11900" cap="flat" cmpd="sng">
                      <a:solidFill>
                        <a:srgbClr val="000000"/>
                      </a:solidFill>
                      <a:prstDash val="solid"/>
                      <a:round/>
                      <a:headEnd type="none" w="sm" len="sm"/>
                      <a:tailEnd type="none" w="sm" len="sm"/>
                    </a:lnL>
                    <a:lnR w="11900" cap="flat" cmpd="sng">
                      <a:solidFill>
                        <a:srgbClr val="000000"/>
                      </a:solidFill>
                      <a:prstDash val="solid"/>
                      <a:round/>
                      <a:headEnd type="none" w="sm" len="sm"/>
                      <a:tailEnd type="none" w="sm" len="sm"/>
                    </a:lnR>
                    <a:lnT w="11900" cap="flat" cmpd="sng">
                      <a:solidFill>
                        <a:srgbClr val="000000"/>
                      </a:solidFill>
                      <a:prstDash val="solid"/>
                      <a:round/>
                      <a:headEnd type="none" w="sm" len="sm"/>
                      <a:tailEnd type="none" w="sm" len="sm"/>
                    </a:lnT>
                    <a:lnB w="11900"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200">
                          <a:latin typeface="Times New Roman"/>
                          <a:ea typeface="Times New Roman"/>
                          <a:cs typeface="Times New Roman"/>
                          <a:sym typeface="Times New Roman"/>
                        </a:rPr>
                        <a:t>Forward chaining is known as data-driven inference technique as we reach to the goal using the available data.</a:t>
                      </a:r>
                      <a:endParaRPr sz="1200">
                        <a:latin typeface="Times New Roman"/>
                        <a:ea typeface="Times New Roman"/>
                        <a:cs typeface="Times New Roman"/>
                        <a:sym typeface="Times New Roman"/>
                      </a:endParaRPr>
                    </a:p>
                  </a:txBody>
                  <a:tcPr marL="28575" marR="28575" marT="19050" marB="19050">
                    <a:lnL w="11900" cap="flat" cmpd="sng">
                      <a:solidFill>
                        <a:srgbClr val="000000"/>
                      </a:solidFill>
                      <a:prstDash val="solid"/>
                      <a:round/>
                      <a:headEnd type="none" w="sm" len="sm"/>
                      <a:tailEnd type="none" w="sm" len="sm"/>
                    </a:lnL>
                    <a:lnR w="11900" cap="flat" cmpd="sng">
                      <a:solidFill>
                        <a:srgbClr val="000000"/>
                      </a:solidFill>
                      <a:prstDash val="solid"/>
                      <a:round/>
                      <a:headEnd type="none" w="sm" len="sm"/>
                      <a:tailEnd type="none" w="sm" len="sm"/>
                    </a:lnR>
                    <a:lnT w="11900" cap="flat" cmpd="sng">
                      <a:solidFill>
                        <a:srgbClr val="000000"/>
                      </a:solidFill>
                      <a:prstDash val="solid"/>
                      <a:round/>
                      <a:headEnd type="none" w="sm" len="sm"/>
                      <a:tailEnd type="none" w="sm" len="sm"/>
                    </a:lnT>
                    <a:lnB w="11900"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200">
                          <a:latin typeface="Times New Roman"/>
                          <a:ea typeface="Times New Roman"/>
                          <a:cs typeface="Times New Roman"/>
                          <a:sym typeface="Times New Roman"/>
                        </a:rPr>
                        <a:t>Backward chaining is known as goal-driven technique as we start from the goal and divide into sub-goal to extract the facts.</a:t>
                      </a:r>
                      <a:endParaRPr sz="1200">
                        <a:latin typeface="Times New Roman"/>
                        <a:ea typeface="Times New Roman"/>
                        <a:cs typeface="Times New Roman"/>
                        <a:sym typeface="Times New Roman"/>
                      </a:endParaRPr>
                    </a:p>
                  </a:txBody>
                  <a:tcPr marL="28575" marR="28575" marT="19050" marB="19050">
                    <a:lnL w="11900" cap="flat" cmpd="sng">
                      <a:solidFill>
                        <a:srgbClr val="000000"/>
                      </a:solidFill>
                      <a:prstDash val="solid"/>
                      <a:round/>
                      <a:headEnd type="none" w="sm" len="sm"/>
                      <a:tailEnd type="none" w="sm" len="sm"/>
                    </a:lnL>
                    <a:lnR w="11900" cap="flat" cmpd="sng">
                      <a:solidFill>
                        <a:srgbClr val="000000"/>
                      </a:solidFill>
                      <a:prstDash val="solid"/>
                      <a:round/>
                      <a:headEnd type="none" w="sm" len="sm"/>
                      <a:tailEnd type="none" w="sm" len="sm"/>
                    </a:lnR>
                    <a:lnT w="11900" cap="flat" cmpd="sng">
                      <a:solidFill>
                        <a:srgbClr val="000000"/>
                      </a:solidFill>
                      <a:prstDash val="solid"/>
                      <a:round/>
                      <a:headEnd type="none" w="sm" len="sm"/>
                      <a:tailEnd type="none" w="sm" len="sm"/>
                    </a:lnT>
                    <a:lnB w="11900"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544225">
                <a:tc>
                  <a:txBody>
                    <a:bodyPr/>
                    <a:lstStyle/>
                    <a:p>
                      <a:pPr marL="0" lvl="0" indent="0" algn="ctr" rtl="0">
                        <a:lnSpc>
                          <a:spcPct val="115000"/>
                        </a:lnSpc>
                        <a:spcBef>
                          <a:spcPts val="0"/>
                        </a:spcBef>
                        <a:spcAft>
                          <a:spcPts val="0"/>
                        </a:spcAft>
                        <a:buNone/>
                      </a:pPr>
                      <a:r>
                        <a:rPr lang="en" sz="1200">
                          <a:latin typeface="Times New Roman"/>
                          <a:ea typeface="Times New Roman"/>
                          <a:cs typeface="Times New Roman"/>
                          <a:sym typeface="Times New Roman"/>
                        </a:rPr>
                        <a:t>4</a:t>
                      </a:r>
                      <a:endParaRPr sz="1200">
                        <a:latin typeface="Times New Roman"/>
                        <a:ea typeface="Times New Roman"/>
                        <a:cs typeface="Times New Roman"/>
                        <a:sym typeface="Times New Roman"/>
                      </a:endParaRPr>
                    </a:p>
                  </a:txBody>
                  <a:tcPr marL="28575" marR="28575" marT="19050" marB="19050">
                    <a:lnL w="11900" cap="flat" cmpd="sng">
                      <a:solidFill>
                        <a:srgbClr val="000000"/>
                      </a:solidFill>
                      <a:prstDash val="solid"/>
                      <a:round/>
                      <a:headEnd type="none" w="sm" len="sm"/>
                      <a:tailEnd type="none" w="sm" len="sm"/>
                    </a:lnL>
                    <a:lnR w="11900" cap="flat" cmpd="sng">
                      <a:solidFill>
                        <a:srgbClr val="000000"/>
                      </a:solidFill>
                      <a:prstDash val="solid"/>
                      <a:round/>
                      <a:headEnd type="none" w="sm" len="sm"/>
                      <a:tailEnd type="none" w="sm" len="sm"/>
                    </a:lnR>
                    <a:lnT w="11900" cap="flat" cmpd="sng">
                      <a:solidFill>
                        <a:srgbClr val="000000"/>
                      </a:solidFill>
                      <a:prstDash val="solid"/>
                      <a:round/>
                      <a:headEnd type="none" w="sm" len="sm"/>
                      <a:tailEnd type="none" w="sm" len="sm"/>
                    </a:lnT>
                    <a:lnB w="11900"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200">
                          <a:latin typeface="Times New Roman"/>
                          <a:ea typeface="Times New Roman"/>
                          <a:cs typeface="Times New Roman"/>
                          <a:sym typeface="Times New Roman"/>
                        </a:rPr>
                        <a:t>Forward chaining reasoning applies a breadth-first search strategy.</a:t>
                      </a:r>
                      <a:endParaRPr sz="1200">
                        <a:latin typeface="Times New Roman"/>
                        <a:ea typeface="Times New Roman"/>
                        <a:cs typeface="Times New Roman"/>
                        <a:sym typeface="Times New Roman"/>
                      </a:endParaRPr>
                    </a:p>
                  </a:txBody>
                  <a:tcPr marL="28575" marR="28575" marT="19050" marB="19050">
                    <a:lnL w="11900" cap="flat" cmpd="sng">
                      <a:solidFill>
                        <a:srgbClr val="000000"/>
                      </a:solidFill>
                      <a:prstDash val="solid"/>
                      <a:round/>
                      <a:headEnd type="none" w="sm" len="sm"/>
                      <a:tailEnd type="none" w="sm" len="sm"/>
                    </a:lnL>
                    <a:lnR w="11900" cap="flat" cmpd="sng">
                      <a:solidFill>
                        <a:srgbClr val="000000"/>
                      </a:solidFill>
                      <a:prstDash val="solid"/>
                      <a:round/>
                      <a:headEnd type="none" w="sm" len="sm"/>
                      <a:tailEnd type="none" w="sm" len="sm"/>
                    </a:lnR>
                    <a:lnT w="11900" cap="flat" cmpd="sng">
                      <a:solidFill>
                        <a:srgbClr val="000000"/>
                      </a:solidFill>
                      <a:prstDash val="solid"/>
                      <a:round/>
                      <a:headEnd type="none" w="sm" len="sm"/>
                      <a:tailEnd type="none" w="sm" len="sm"/>
                    </a:lnT>
                    <a:lnB w="11900"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200">
                          <a:latin typeface="Times New Roman"/>
                          <a:ea typeface="Times New Roman"/>
                          <a:cs typeface="Times New Roman"/>
                          <a:sym typeface="Times New Roman"/>
                        </a:rPr>
                        <a:t>Backward chaining reasoning applies a depth-first search strategy.</a:t>
                      </a:r>
                      <a:endParaRPr sz="1200">
                        <a:latin typeface="Times New Roman"/>
                        <a:ea typeface="Times New Roman"/>
                        <a:cs typeface="Times New Roman"/>
                        <a:sym typeface="Times New Roman"/>
                      </a:endParaRPr>
                    </a:p>
                  </a:txBody>
                  <a:tcPr marL="28575" marR="28575" marT="19050" marB="19050">
                    <a:lnL w="11900" cap="flat" cmpd="sng">
                      <a:solidFill>
                        <a:srgbClr val="000000"/>
                      </a:solidFill>
                      <a:prstDash val="solid"/>
                      <a:round/>
                      <a:headEnd type="none" w="sm" len="sm"/>
                      <a:tailEnd type="none" w="sm" len="sm"/>
                    </a:lnL>
                    <a:lnR w="11900" cap="flat" cmpd="sng">
                      <a:solidFill>
                        <a:srgbClr val="000000"/>
                      </a:solidFill>
                      <a:prstDash val="solid"/>
                      <a:round/>
                      <a:headEnd type="none" w="sm" len="sm"/>
                      <a:tailEnd type="none" w="sm" len="sm"/>
                    </a:lnR>
                    <a:lnT w="11900" cap="flat" cmpd="sng">
                      <a:solidFill>
                        <a:srgbClr val="000000"/>
                      </a:solidFill>
                      <a:prstDash val="solid"/>
                      <a:round/>
                      <a:headEnd type="none" w="sm" len="sm"/>
                      <a:tailEnd type="none" w="sm" len="sm"/>
                    </a:lnT>
                    <a:lnB w="11900"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280975">
                <a:tc>
                  <a:txBody>
                    <a:bodyPr/>
                    <a:lstStyle/>
                    <a:p>
                      <a:pPr marL="0" lvl="0" indent="0" algn="ctr" rtl="0">
                        <a:lnSpc>
                          <a:spcPct val="115000"/>
                        </a:lnSpc>
                        <a:spcBef>
                          <a:spcPts val="0"/>
                        </a:spcBef>
                        <a:spcAft>
                          <a:spcPts val="0"/>
                        </a:spcAft>
                        <a:buNone/>
                      </a:pPr>
                      <a:r>
                        <a:rPr lang="en" sz="1200">
                          <a:latin typeface="Times New Roman"/>
                          <a:ea typeface="Times New Roman"/>
                          <a:cs typeface="Times New Roman"/>
                          <a:sym typeface="Times New Roman"/>
                        </a:rPr>
                        <a:t>5</a:t>
                      </a:r>
                      <a:endParaRPr sz="1200">
                        <a:latin typeface="Times New Roman"/>
                        <a:ea typeface="Times New Roman"/>
                        <a:cs typeface="Times New Roman"/>
                        <a:sym typeface="Times New Roman"/>
                      </a:endParaRPr>
                    </a:p>
                  </a:txBody>
                  <a:tcPr marL="28575" marR="28575" marT="19050" marB="19050">
                    <a:lnL w="11900" cap="flat" cmpd="sng">
                      <a:solidFill>
                        <a:srgbClr val="000000"/>
                      </a:solidFill>
                      <a:prstDash val="solid"/>
                      <a:round/>
                      <a:headEnd type="none" w="sm" len="sm"/>
                      <a:tailEnd type="none" w="sm" len="sm"/>
                    </a:lnL>
                    <a:lnR w="11900" cap="flat" cmpd="sng">
                      <a:solidFill>
                        <a:srgbClr val="000000"/>
                      </a:solidFill>
                      <a:prstDash val="solid"/>
                      <a:round/>
                      <a:headEnd type="none" w="sm" len="sm"/>
                      <a:tailEnd type="none" w="sm" len="sm"/>
                    </a:lnR>
                    <a:lnT w="11900" cap="flat" cmpd="sng">
                      <a:solidFill>
                        <a:srgbClr val="000000"/>
                      </a:solidFill>
                      <a:prstDash val="solid"/>
                      <a:round/>
                      <a:headEnd type="none" w="sm" len="sm"/>
                      <a:tailEnd type="none" w="sm" len="sm"/>
                    </a:lnT>
                    <a:lnB w="11900"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200">
                          <a:latin typeface="Times New Roman"/>
                          <a:ea typeface="Times New Roman"/>
                          <a:cs typeface="Times New Roman"/>
                          <a:sym typeface="Times New Roman"/>
                        </a:rPr>
                        <a:t>Forward chaining tests for all the available rules</a:t>
                      </a:r>
                      <a:endParaRPr sz="1200">
                        <a:latin typeface="Times New Roman"/>
                        <a:ea typeface="Times New Roman"/>
                        <a:cs typeface="Times New Roman"/>
                        <a:sym typeface="Times New Roman"/>
                      </a:endParaRPr>
                    </a:p>
                  </a:txBody>
                  <a:tcPr marL="28575" marR="28575" marT="19050" marB="19050">
                    <a:lnL w="11900" cap="flat" cmpd="sng">
                      <a:solidFill>
                        <a:srgbClr val="000000"/>
                      </a:solidFill>
                      <a:prstDash val="solid"/>
                      <a:round/>
                      <a:headEnd type="none" w="sm" len="sm"/>
                      <a:tailEnd type="none" w="sm" len="sm"/>
                    </a:lnL>
                    <a:lnR w="11900" cap="flat" cmpd="sng">
                      <a:solidFill>
                        <a:srgbClr val="000000"/>
                      </a:solidFill>
                      <a:prstDash val="solid"/>
                      <a:round/>
                      <a:headEnd type="none" w="sm" len="sm"/>
                      <a:tailEnd type="none" w="sm" len="sm"/>
                    </a:lnR>
                    <a:lnT w="11900" cap="flat" cmpd="sng">
                      <a:solidFill>
                        <a:srgbClr val="000000"/>
                      </a:solidFill>
                      <a:prstDash val="solid"/>
                      <a:round/>
                      <a:headEnd type="none" w="sm" len="sm"/>
                      <a:tailEnd type="none" w="sm" len="sm"/>
                    </a:lnT>
                    <a:lnB w="11900"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200">
                          <a:latin typeface="Times New Roman"/>
                          <a:ea typeface="Times New Roman"/>
                          <a:cs typeface="Times New Roman"/>
                          <a:sym typeface="Times New Roman"/>
                        </a:rPr>
                        <a:t>Backward chaining only tests for few required rules.</a:t>
                      </a:r>
                      <a:endParaRPr sz="1200">
                        <a:latin typeface="Times New Roman"/>
                        <a:ea typeface="Times New Roman"/>
                        <a:cs typeface="Times New Roman"/>
                        <a:sym typeface="Times New Roman"/>
                      </a:endParaRPr>
                    </a:p>
                  </a:txBody>
                  <a:tcPr marL="28575" marR="28575" marT="19050" marB="19050">
                    <a:lnL w="11900" cap="flat" cmpd="sng">
                      <a:solidFill>
                        <a:srgbClr val="000000"/>
                      </a:solidFill>
                      <a:prstDash val="solid"/>
                      <a:round/>
                      <a:headEnd type="none" w="sm" len="sm"/>
                      <a:tailEnd type="none" w="sm" len="sm"/>
                    </a:lnL>
                    <a:lnR w="11900" cap="flat" cmpd="sng">
                      <a:solidFill>
                        <a:srgbClr val="000000"/>
                      </a:solidFill>
                      <a:prstDash val="solid"/>
                      <a:round/>
                      <a:headEnd type="none" w="sm" len="sm"/>
                      <a:tailEnd type="none" w="sm" len="sm"/>
                    </a:lnR>
                    <a:lnT w="11900" cap="flat" cmpd="sng">
                      <a:solidFill>
                        <a:srgbClr val="000000"/>
                      </a:solidFill>
                      <a:prstDash val="solid"/>
                      <a:round/>
                      <a:headEnd type="none" w="sm" len="sm"/>
                      <a:tailEnd type="none" w="sm" len="sm"/>
                    </a:lnT>
                    <a:lnB w="11900"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r h="502950">
                <a:tc>
                  <a:txBody>
                    <a:bodyPr/>
                    <a:lstStyle/>
                    <a:p>
                      <a:pPr marL="0" lvl="0" indent="0" algn="ctr" rtl="0">
                        <a:lnSpc>
                          <a:spcPct val="115000"/>
                        </a:lnSpc>
                        <a:spcBef>
                          <a:spcPts val="0"/>
                        </a:spcBef>
                        <a:spcAft>
                          <a:spcPts val="0"/>
                        </a:spcAft>
                        <a:buNone/>
                      </a:pPr>
                      <a:r>
                        <a:rPr lang="en" sz="1200">
                          <a:latin typeface="Times New Roman"/>
                          <a:ea typeface="Times New Roman"/>
                          <a:cs typeface="Times New Roman"/>
                          <a:sym typeface="Times New Roman"/>
                        </a:rPr>
                        <a:t>6</a:t>
                      </a:r>
                      <a:endParaRPr sz="1200">
                        <a:latin typeface="Times New Roman"/>
                        <a:ea typeface="Times New Roman"/>
                        <a:cs typeface="Times New Roman"/>
                        <a:sym typeface="Times New Roman"/>
                      </a:endParaRPr>
                    </a:p>
                  </a:txBody>
                  <a:tcPr marL="28575" marR="28575" marT="19050" marB="19050">
                    <a:lnL w="11900" cap="flat" cmpd="sng">
                      <a:solidFill>
                        <a:srgbClr val="000000"/>
                      </a:solidFill>
                      <a:prstDash val="solid"/>
                      <a:round/>
                      <a:headEnd type="none" w="sm" len="sm"/>
                      <a:tailEnd type="none" w="sm" len="sm"/>
                    </a:lnL>
                    <a:lnR w="11900" cap="flat" cmpd="sng">
                      <a:solidFill>
                        <a:srgbClr val="000000"/>
                      </a:solidFill>
                      <a:prstDash val="solid"/>
                      <a:round/>
                      <a:headEnd type="none" w="sm" len="sm"/>
                      <a:tailEnd type="none" w="sm" len="sm"/>
                    </a:lnR>
                    <a:lnT w="11900" cap="flat" cmpd="sng">
                      <a:solidFill>
                        <a:srgbClr val="000000"/>
                      </a:solidFill>
                      <a:prstDash val="solid"/>
                      <a:round/>
                      <a:headEnd type="none" w="sm" len="sm"/>
                      <a:tailEnd type="none" w="sm" len="sm"/>
                    </a:lnT>
                    <a:lnB w="11900"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200">
                          <a:latin typeface="Times New Roman"/>
                          <a:ea typeface="Times New Roman"/>
                          <a:cs typeface="Times New Roman"/>
                          <a:sym typeface="Times New Roman"/>
                        </a:rPr>
                        <a:t>Forward chaining is suitable for the planning, monitoring, control, and interpretation application.</a:t>
                      </a:r>
                      <a:endParaRPr sz="1200">
                        <a:latin typeface="Times New Roman"/>
                        <a:ea typeface="Times New Roman"/>
                        <a:cs typeface="Times New Roman"/>
                        <a:sym typeface="Times New Roman"/>
                      </a:endParaRPr>
                    </a:p>
                  </a:txBody>
                  <a:tcPr marL="28575" marR="28575" marT="19050" marB="19050">
                    <a:lnL w="11900" cap="flat" cmpd="sng">
                      <a:solidFill>
                        <a:srgbClr val="000000"/>
                      </a:solidFill>
                      <a:prstDash val="solid"/>
                      <a:round/>
                      <a:headEnd type="none" w="sm" len="sm"/>
                      <a:tailEnd type="none" w="sm" len="sm"/>
                    </a:lnL>
                    <a:lnR w="11900" cap="flat" cmpd="sng">
                      <a:solidFill>
                        <a:srgbClr val="000000"/>
                      </a:solidFill>
                      <a:prstDash val="solid"/>
                      <a:round/>
                      <a:headEnd type="none" w="sm" len="sm"/>
                      <a:tailEnd type="none" w="sm" len="sm"/>
                    </a:lnR>
                    <a:lnT w="11900" cap="flat" cmpd="sng">
                      <a:solidFill>
                        <a:srgbClr val="000000"/>
                      </a:solidFill>
                      <a:prstDash val="solid"/>
                      <a:round/>
                      <a:headEnd type="none" w="sm" len="sm"/>
                      <a:tailEnd type="none" w="sm" len="sm"/>
                    </a:lnT>
                    <a:lnB w="11900"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200">
                          <a:latin typeface="Times New Roman"/>
                          <a:ea typeface="Times New Roman"/>
                          <a:cs typeface="Times New Roman"/>
                          <a:sym typeface="Times New Roman"/>
                        </a:rPr>
                        <a:t>Backward chaining is suitable for diagnostic, prescription, and debugging application.</a:t>
                      </a:r>
                      <a:endParaRPr sz="1200">
                        <a:latin typeface="Times New Roman"/>
                        <a:ea typeface="Times New Roman"/>
                        <a:cs typeface="Times New Roman"/>
                        <a:sym typeface="Times New Roman"/>
                      </a:endParaRPr>
                    </a:p>
                  </a:txBody>
                  <a:tcPr marL="28575" marR="28575" marT="19050" marB="19050">
                    <a:lnL w="11900" cap="flat" cmpd="sng">
                      <a:solidFill>
                        <a:srgbClr val="000000"/>
                      </a:solidFill>
                      <a:prstDash val="solid"/>
                      <a:round/>
                      <a:headEnd type="none" w="sm" len="sm"/>
                      <a:tailEnd type="none" w="sm" len="sm"/>
                    </a:lnL>
                    <a:lnR w="11900" cap="flat" cmpd="sng">
                      <a:solidFill>
                        <a:srgbClr val="000000"/>
                      </a:solidFill>
                      <a:prstDash val="solid"/>
                      <a:round/>
                      <a:headEnd type="none" w="sm" len="sm"/>
                      <a:tailEnd type="none" w="sm" len="sm"/>
                    </a:lnR>
                    <a:lnT w="11900" cap="flat" cmpd="sng">
                      <a:solidFill>
                        <a:srgbClr val="000000"/>
                      </a:solidFill>
                      <a:prstDash val="solid"/>
                      <a:round/>
                      <a:headEnd type="none" w="sm" len="sm"/>
                      <a:tailEnd type="none" w="sm" len="sm"/>
                    </a:lnT>
                    <a:lnB w="11900"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r h="502950">
                <a:tc>
                  <a:txBody>
                    <a:bodyPr/>
                    <a:lstStyle/>
                    <a:p>
                      <a:pPr marL="0" lvl="0" indent="0" algn="ctr" rtl="0">
                        <a:lnSpc>
                          <a:spcPct val="115000"/>
                        </a:lnSpc>
                        <a:spcBef>
                          <a:spcPts val="0"/>
                        </a:spcBef>
                        <a:spcAft>
                          <a:spcPts val="0"/>
                        </a:spcAft>
                        <a:buNone/>
                      </a:pPr>
                      <a:r>
                        <a:rPr lang="en" sz="1200">
                          <a:latin typeface="Times New Roman"/>
                          <a:ea typeface="Times New Roman"/>
                          <a:cs typeface="Times New Roman"/>
                          <a:sym typeface="Times New Roman"/>
                        </a:rPr>
                        <a:t>7</a:t>
                      </a:r>
                      <a:endParaRPr sz="1200">
                        <a:latin typeface="Times New Roman"/>
                        <a:ea typeface="Times New Roman"/>
                        <a:cs typeface="Times New Roman"/>
                        <a:sym typeface="Times New Roman"/>
                      </a:endParaRPr>
                    </a:p>
                  </a:txBody>
                  <a:tcPr marL="28575" marR="28575" marT="19050" marB="19050">
                    <a:lnL w="11900" cap="flat" cmpd="sng">
                      <a:solidFill>
                        <a:srgbClr val="000000"/>
                      </a:solidFill>
                      <a:prstDash val="solid"/>
                      <a:round/>
                      <a:headEnd type="none" w="sm" len="sm"/>
                      <a:tailEnd type="none" w="sm" len="sm"/>
                    </a:lnL>
                    <a:lnR w="11900" cap="flat" cmpd="sng">
                      <a:solidFill>
                        <a:srgbClr val="000000"/>
                      </a:solidFill>
                      <a:prstDash val="solid"/>
                      <a:round/>
                      <a:headEnd type="none" w="sm" len="sm"/>
                      <a:tailEnd type="none" w="sm" len="sm"/>
                    </a:lnR>
                    <a:lnT w="11900" cap="flat" cmpd="sng">
                      <a:solidFill>
                        <a:srgbClr val="000000"/>
                      </a:solidFill>
                      <a:prstDash val="solid"/>
                      <a:round/>
                      <a:headEnd type="none" w="sm" len="sm"/>
                      <a:tailEnd type="none" w="sm" len="sm"/>
                    </a:lnT>
                    <a:lnB w="11900"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200">
                          <a:latin typeface="Times New Roman"/>
                          <a:ea typeface="Times New Roman"/>
                          <a:cs typeface="Times New Roman"/>
                          <a:sym typeface="Times New Roman"/>
                        </a:rPr>
                        <a:t>Forward chaining can generate an infinite number of possible conclusions.</a:t>
                      </a:r>
                      <a:endParaRPr sz="1200">
                        <a:latin typeface="Times New Roman"/>
                        <a:ea typeface="Times New Roman"/>
                        <a:cs typeface="Times New Roman"/>
                        <a:sym typeface="Times New Roman"/>
                      </a:endParaRPr>
                    </a:p>
                  </a:txBody>
                  <a:tcPr marL="28575" marR="28575" marT="19050" marB="19050">
                    <a:lnL w="11900" cap="flat" cmpd="sng">
                      <a:solidFill>
                        <a:srgbClr val="000000"/>
                      </a:solidFill>
                      <a:prstDash val="solid"/>
                      <a:round/>
                      <a:headEnd type="none" w="sm" len="sm"/>
                      <a:tailEnd type="none" w="sm" len="sm"/>
                    </a:lnL>
                    <a:lnR w="11900" cap="flat" cmpd="sng">
                      <a:solidFill>
                        <a:srgbClr val="000000"/>
                      </a:solidFill>
                      <a:prstDash val="solid"/>
                      <a:round/>
                      <a:headEnd type="none" w="sm" len="sm"/>
                      <a:tailEnd type="none" w="sm" len="sm"/>
                    </a:lnR>
                    <a:lnT w="11900" cap="flat" cmpd="sng">
                      <a:solidFill>
                        <a:srgbClr val="000000"/>
                      </a:solidFill>
                      <a:prstDash val="solid"/>
                      <a:round/>
                      <a:headEnd type="none" w="sm" len="sm"/>
                      <a:tailEnd type="none" w="sm" len="sm"/>
                    </a:lnT>
                    <a:lnB w="11900"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200">
                          <a:latin typeface="Times New Roman"/>
                          <a:ea typeface="Times New Roman"/>
                          <a:cs typeface="Times New Roman"/>
                          <a:sym typeface="Times New Roman"/>
                        </a:rPr>
                        <a:t>Backward chaining generates a finite number of possible conclusions.</a:t>
                      </a:r>
                      <a:endParaRPr sz="1200">
                        <a:latin typeface="Times New Roman"/>
                        <a:ea typeface="Times New Roman"/>
                        <a:cs typeface="Times New Roman"/>
                        <a:sym typeface="Times New Roman"/>
                      </a:endParaRPr>
                    </a:p>
                  </a:txBody>
                  <a:tcPr marL="28575" marR="28575" marT="19050" marB="19050">
                    <a:lnL w="11900" cap="flat" cmpd="sng">
                      <a:solidFill>
                        <a:srgbClr val="000000"/>
                      </a:solidFill>
                      <a:prstDash val="solid"/>
                      <a:round/>
                      <a:headEnd type="none" w="sm" len="sm"/>
                      <a:tailEnd type="none" w="sm" len="sm"/>
                    </a:lnL>
                    <a:lnR w="11900" cap="flat" cmpd="sng">
                      <a:solidFill>
                        <a:srgbClr val="000000"/>
                      </a:solidFill>
                      <a:prstDash val="solid"/>
                      <a:round/>
                      <a:headEnd type="none" w="sm" len="sm"/>
                      <a:tailEnd type="none" w="sm" len="sm"/>
                    </a:lnR>
                    <a:lnT w="11900" cap="flat" cmpd="sng">
                      <a:solidFill>
                        <a:srgbClr val="000000"/>
                      </a:solidFill>
                      <a:prstDash val="solid"/>
                      <a:round/>
                      <a:headEnd type="none" w="sm" len="sm"/>
                      <a:tailEnd type="none" w="sm" len="sm"/>
                    </a:lnT>
                    <a:lnB w="11900" cap="flat" cmpd="sng">
                      <a:solidFill>
                        <a:srgbClr val="000000"/>
                      </a:solidFill>
                      <a:prstDash val="solid"/>
                      <a:round/>
                      <a:headEnd type="none" w="sm" len="sm"/>
                      <a:tailEnd type="none" w="sm" len="sm"/>
                    </a:lnB>
                  </a:tcPr>
                </a:tc>
                <a:extLst>
                  <a:ext uri="{0D108BD9-81ED-4DB2-BD59-A6C34878D82A}">
                    <a16:rowId xmlns:a16="http://schemas.microsoft.com/office/drawing/2014/main" val="10007"/>
                  </a:ext>
                </a:extLst>
              </a:tr>
              <a:tr h="272425">
                <a:tc>
                  <a:txBody>
                    <a:bodyPr/>
                    <a:lstStyle/>
                    <a:p>
                      <a:pPr marL="0" lvl="0" indent="0" algn="ctr" rtl="0">
                        <a:lnSpc>
                          <a:spcPct val="115000"/>
                        </a:lnSpc>
                        <a:spcBef>
                          <a:spcPts val="0"/>
                        </a:spcBef>
                        <a:spcAft>
                          <a:spcPts val="0"/>
                        </a:spcAft>
                        <a:buNone/>
                      </a:pPr>
                      <a:r>
                        <a:rPr lang="en" sz="1200">
                          <a:latin typeface="Times New Roman"/>
                          <a:ea typeface="Times New Roman"/>
                          <a:cs typeface="Times New Roman"/>
                          <a:sym typeface="Times New Roman"/>
                        </a:rPr>
                        <a:t>8</a:t>
                      </a:r>
                      <a:endParaRPr sz="1200">
                        <a:latin typeface="Times New Roman"/>
                        <a:ea typeface="Times New Roman"/>
                        <a:cs typeface="Times New Roman"/>
                        <a:sym typeface="Times New Roman"/>
                      </a:endParaRPr>
                    </a:p>
                  </a:txBody>
                  <a:tcPr marL="28575" marR="28575" marT="19050" marB="19050">
                    <a:lnL w="11900" cap="flat" cmpd="sng">
                      <a:solidFill>
                        <a:srgbClr val="000000"/>
                      </a:solidFill>
                      <a:prstDash val="solid"/>
                      <a:round/>
                      <a:headEnd type="none" w="sm" len="sm"/>
                      <a:tailEnd type="none" w="sm" len="sm"/>
                    </a:lnL>
                    <a:lnR w="11900" cap="flat" cmpd="sng">
                      <a:solidFill>
                        <a:srgbClr val="000000"/>
                      </a:solidFill>
                      <a:prstDash val="solid"/>
                      <a:round/>
                      <a:headEnd type="none" w="sm" len="sm"/>
                      <a:tailEnd type="none" w="sm" len="sm"/>
                    </a:lnR>
                    <a:lnT w="11900" cap="flat" cmpd="sng">
                      <a:solidFill>
                        <a:srgbClr val="000000"/>
                      </a:solidFill>
                      <a:prstDash val="solid"/>
                      <a:round/>
                      <a:headEnd type="none" w="sm" len="sm"/>
                      <a:tailEnd type="none" w="sm" len="sm"/>
                    </a:lnT>
                    <a:lnB w="11900"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200">
                          <a:latin typeface="Times New Roman"/>
                          <a:ea typeface="Times New Roman"/>
                          <a:cs typeface="Times New Roman"/>
                          <a:sym typeface="Times New Roman"/>
                        </a:rPr>
                        <a:t>It operates in the forward direction.</a:t>
                      </a:r>
                      <a:endParaRPr sz="1200">
                        <a:latin typeface="Times New Roman"/>
                        <a:ea typeface="Times New Roman"/>
                        <a:cs typeface="Times New Roman"/>
                        <a:sym typeface="Times New Roman"/>
                      </a:endParaRPr>
                    </a:p>
                  </a:txBody>
                  <a:tcPr marL="28575" marR="28575" marT="19050" marB="19050">
                    <a:lnL w="11900" cap="flat" cmpd="sng">
                      <a:solidFill>
                        <a:srgbClr val="000000"/>
                      </a:solidFill>
                      <a:prstDash val="solid"/>
                      <a:round/>
                      <a:headEnd type="none" w="sm" len="sm"/>
                      <a:tailEnd type="none" w="sm" len="sm"/>
                    </a:lnL>
                    <a:lnR w="11900" cap="flat" cmpd="sng">
                      <a:solidFill>
                        <a:srgbClr val="000000"/>
                      </a:solidFill>
                      <a:prstDash val="solid"/>
                      <a:round/>
                      <a:headEnd type="none" w="sm" len="sm"/>
                      <a:tailEnd type="none" w="sm" len="sm"/>
                    </a:lnR>
                    <a:lnT w="11900" cap="flat" cmpd="sng">
                      <a:solidFill>
                        <a:srgbClr val="000000"/>
                      </a:solidFill>
                      <a:prstDash val="solid"/>
                      <a:round/>
                      <a:headEnd type="none" w="sm" len="sm"/>
                      <a:tailEnd type="none" w="sm" len="sm"/>
                    </a:lnT>
                    <a:lnB w="11900"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200">
                          <a:latin typeface="Times New Roman"/>
                          <a:ea typeface="Times New Roman"/>
                          <a:cs typeface="Times New Roman"/>
                          <a:sym typeface="Times New Roman"/>
                        </a:rPr>
                        <a:t>It operates in the backward direction.</a:t>
                      </a:r>
                      <a:endParaRPr sz="1200">
                        <a:latin typeface="Times New Roman"/>
                        <a:ea typeface="Times New Roman"/>
                        <a:cs typeface="Times New Roman"/>
                        <a:sym typeface="Times New Roman"/>
                      </a:endParaRPr>
                    </a:p>
                  </a:txBody>
                  <a:tcPr marL="28575" marR="28575" marT="19050" marB="19050">
                    <a:lnL w="11900" cap="flat" cmpd="sng">
                      <a:solidFill>
                        <a:srgbClr val="000000"/>
                      </a:solidFill>
                      <a:prstDash val="solid"/>
                      <a:round/>
                      <a:headEnd type="none" w="sm" len="sm"/>
                      <a:tailEnd type="none" w="sm" len="sm"/>
                    </a:lnL>
                    <a:lnR w="11900" cap="flat" cmpd="sng">
                      <a:solidFill>
                        <a:srgbClr val="000000"/>
                      </a:solidFill>
                      <a:prstDash val="solid"/>
                      <a:round/>
                      <a:headEnd type="none" w="sm" len="sm"/>
                      <a:tailEnd type="none" w="sm" len="sm"/>
                    </a:lnR>
                    <a:lnT w="11900" cap="flat" cmpd="sng">
                      <a:solidFill>
                        <a:srgbClr val="000000"/>
                      </a:solidFill>
                      <a:prstDash val="solid"/>
                      <a:round/>
                      <a:headEnd type="none" w="sm" len="sm"/>
                      <a:tailEnd type="none" w="sm" len="sm"/>
                    </a:lnT>
                    <a:lnB w="11900" cap="flat" cmpd="sng">
                      <a:solidFill>
                        <a:srgbClr val="000000"/>
                      </a:solidFill>
                      <a:prstDash val="solid"/>
                      <a:round/>
                      <a:headEnd type="none" w="sm" len="sm"/>
                      <a:tailEnd type="none" w="sm" len="sm"/>
                    </a:lnB>
                  </a:tcPr>
                </a:tc>
                <a:extLst>
                  <a:ext uri="{0D108BD9-81ED-4DB2-BD59-A6C34878D82A}">
                    <a16:rowId xmlns:a16="http://schemas.microsoft.com/office/drawing/2014/main" val="10008"/>
                  </a:ext>
                </a:extLst>
              </a:tr>
              <a:tr h="350000">
                <a:tc>
                  <a:txBody>
                    <a:bodyPr/>
                    <a:lstStyle/>
                    <a:p>
                      <a:pPr marL="0" lvl="0" indent="0" algn="ctr" rtl="0">
                        <a:lnSpc>
                          <a:spcPct val="115000"/>
                        </a:lnSpc>
                        <a:spcBef>
                          <a:spcPts val="0"/>
                        </a:spcBef>
                        <a:spcAft>
                          <a:spcPts val="0"/>
                        </a:spcAft>
                        <a:buNone/>
                      </a:pPr>
                      <a:r>
                        <a:rPr lang="en" sz="1200">
                          <a:latin typeface="Times New Roman"/>
                          <a:ea typeface="Times New Roman"/>
                          <a:cs typeface="Times New Roman"/>
                          <a:sym typeface="Times New Roman"/>
                        </a:rPr>
                        <a:t>9</a:t>
                      </a:r>
                      <a:endParaRPr sz="1200">
                        <a:latin typeface="Times New Roman"/>
                        <a:ea typeface="Times New Roman"/>
                        <a:cs typeface="Times New Roman"/>
                        <a:sym typeface="Times New Roman"/>
                      </a:endParaRPr>
                    </a:p>
                  </a:txBody>
                  <a:tcPr marL="28575" marR="28575" marT="19050" marB="19050">
                    <a:lnL w="11900" cap="flat" cmpd="sng">
                      <a:solidFill>
                        <a:srgbClr val="000000"/>
                      </a:solidFill>
                      <a:prstDash val="solid"/>
                      <a:round/>
                      <a:headEnd type="none" w="sm" len="sm"/>
                      <a:tailEnd type="none" w="sm" len="sm"/>
                    </a:lnL>
                    <a:lnR w="11900" cap="flat" cmpd="sng">
                      <a:solidFill>
                        <a:srgbClr val="000000"/>
                      </a:solidFill>
                      <a:prstDash val="solid"/>
                      <a:round/>
                      <a:headEnd type="none" w="sm" len="sm"/>
                      <a:tailEnd type="none" w="sm" len="sm"/>
                    </a:lnR>
                    <a:lnT w="11900" cap="flat" cmpd="sng">
                      <a:solidFill>
                        <a:srgbClr val="000000"/>
                      </a:solidFill>
                      <a:prstDash val="solid"/>
                      <a:round/>
                      <a:headEnd type="none" w="sm" len="sm"/>
                      <a:tailEnd type="none" w="sm" len="sm"/>
                    </a:lnT>
                    <a:lnB w="11900"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200">
                          <a:latin typeface="Times New Roman"/>
                          <a:ea typeface="Times New Roman"/>
                          <a:cs typeface="Times New Roman"/>
                          <a:sym typeface="Times New Roman"/>
                        </a:rPr>
                        <a:t>Forward chaining is aimed for any conclusion.</a:t>
                      </a:r>
                      <a:endParaRPr sz="1200">
                        <a:latin typeface="Times New Roman"/>
                        <a:ea typeface="Times New Roman"/>
                        <a:cs typeface="Times New Roman"/>
                        <a:sym typeface="Times New Roman"/>
                      </a:endParaRPr>
                    </a:p>
                  </a:txBody>
                  <a:tcPr marL="28575" marR="28575" marT="19050" marB="19050">
                    <a:lnL w="11900" cap="flat" cmpd="sng">
                      <a:solidFill>
                        <a:srgbClr val="000000"/>
                      </a:solidFill>
                      <a:prstDash val="solid"/>
                      <a:round/>
                      <a:headEnd type="none" w="sm" len="sm"/>
                      <a:tailEnd type="none" w="sm" len="sm"/>
                    </a:lnL>
                    <a:lnR w="11900" cap="flat" cmpd="sng">
                      <a:solidFill>
                        <a:srgbClr val="000000"/>
                      </a:solidFill>
                      <a:prstDash val="solid"/>
                      <a:round/>
                      <a:headEnd type="none" w="sm" len="sm"/>
                      <a:tailEnd type="none" w="sm" len="sm"/>
                    </a:lnR>
                    <a:lnT w="11900" cap="flat" cmpd="sng">
                      <a:solidFill>
                        <a:srgbClr val="000000"/>
                      </a:solidFill>
                      <a:prstDash val="solid"/>
                      <a:round/>
                      <a:headEnd type="none" w="sm" len="sm"/>
                      <a:tailEnd type="none" w="sm" len="sm"/>
                    </a:lnT>
                    <a:lnB w="11900"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200">
                          <a:latin typeface="Times New Roman"/>
                          <a:ea typeface="Times New Roman"/>
                          <a:cs typeface="Times New Roman"/>
                          <a:sym typeface="Times New Roman"/>
                        </a:rPr>
                        <a:t>Backward chaining is only aimed for the required data.</a:t>
                      </a:r>
                      <a:endParaRPr sz="1200">
                        <a:latin typeface="Times New Roman"/>
                        <a:ea typeface="Times New Roman"/>
                        <a:cs typeface="Times New Roman"/>
                        <a:sym typeface="Times New Roman"/>
                      </a:endParaRPr>
                    </a:p>
                  </a:txBody>
                  <a:tcPr marL="28575" marR="28575" marT="19050" marB="19050">
                    <a:lnL w="11900" cap="flat" cmpd="sng">
                      <a:solidFill>
                        <a:srgbClr val="000000"/>
                      </a:solidFill>
                      <a:prstDash val="solid"/>
                      <a:round/>
                      <a:headEnd type="none" w="sm" len="sm"/>
                      <a:tailEnd type="none" w="sm" len="sm"/>
                    </a:lnL>
                    <a:lnR w="11900" cap="flat" cmpd="sng">
                      <a:solidFill>
                        <a:srgbClr val="000000"/>
                      </a:solidFill>
                      <a:prstDash val="solid"/>
                      <a:round/>
                      <a:headEnd type="none" w="sm" len="sm"/>
                      <a:tailEnd type="none" w="sm" len="sm"/>
                    </a:lnR>
                    <a:lnT w="11900" cap="flat" cmpd="sng">
                      <a:solidFill>
                        <a:srgbClr val="000000"/>
                      </a:solidFill>
                      <a:prstDash val="solid"/>
                      <a:round/>
                      <a:headEnd type="none" w="sm" len="sm"/>
                      <a:tailEnd type="none" w="sm" len="sm"/>
                    </a:lnT>
                    <a:lnB w="11900" cap="flat" cmpd="sng">
                      <a:solidFill>
                        <a:srgbClr val="000000"/>
                      </a:solidFill>
                      <a:prstDash val="solid"/>
                      <a:round/>
                      <a:headEnd type="none" w="sm" len="sm"/>
                      <a:tailEnd type="none" w="sm" len="sm"/>
                    </a:lnB>
                  </a:tcPr>
                </a:tc>
                <a:extLst>
                  <a:ext uri="{0D108BD9-81ED-4DB2-BD59-A6C34878D82A}">
                    <a16:rowId xmlns:a16="http://schemas.microsoft.com/office/drawing/2014/main" val="10009"/>
                  </a:ext>
                </a:extLst>
              </a:tr>
            </a:tbl>
          </a:graphicData>
        </a:graphic>
      </p:graphicFrame>
      <p:sp>
        <p:nvSpPr>
          <p:cNvPr id="602" name="Google Shape;602;p105"/>
          <p:cNvSpPr txBox="1"/>
          <p:nvPr/>
        </p:nvSpPr>
        <p:spPr>
          <a:xfrm>
            <a:off x="7153900" y="4858950"/>
            <a:ext cx="1575300" cy="246300"/>
          </a:xfrm>
          <a:prstGeom prst="rect">
            <a:avLst/>
          </a:prstGeom>
          <a:solidFill>
            <a:schemeClr val="lt1"/>
          </a:solid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400">
              <a:latin typeface="Times New Roman"/>
              <a:ea typeface="Times New Roman"/>
              <a:cs typeface="Times New Roman"/>
              <a:sym typeface="Times New Roman"/>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25"/>
          <p:cNvSpPr txBox="1">
            <a:spLocks noGrp="1"/>
          </p:cNvSpPr>
          <p:nvPr>
            <p:ph type="body" idx="1"/>
          </p:nvPr>
        </p:nvSpPr>
        <p:spPr>
          <a:xfrm>
            <a:off x="311700" y="198775"/>
            <a:ext cx="8520600" cy="4833300"/>
          </a:xfrm>
          <a:prstGeom prst="rect">
            <a:avLst/>
          </a:prstGeom>
        </p:spPr>
        <p:txBody>
          <a:bodyPr spcFirstLastPara="1" wrap="square" lIns="91425" tIns="91425" rIns="91425" bIns="91425" anchor="t" anchorCtr="0">
            <a:normAutofit fontScale="92500"/>
          </a:bodyPr>
          <a:lstStyle/>
          <a:p>
            <a:pPr marL="0" lvl="0" indent="0" algn="just" rtl="0">
              <a:lnSpc>
                <a:spcPct val="115000"/>
              </a:lnSpc>
              <a:spcBef>
                <a:spcPts val="0"/>
              </a:spcBef>
              <a:spcAft>
                <a:spcPts val="0"/>
              </a:spcAft>
              <a:buNone/>
            </a:pPr>
            <a:r>
              <a:rPr lang="en" sz="2100" b="1"/>
              <a:t>What to Represent: </a:t>
            </a:r>
            <a:endParaRPr sz="2100" b="1"/>
          </a:p>
          <a:p>
            <a:pPr marL="0" lvl="0" indent="0" algn="just" rtl="0">
              <a:lnSpc>
                <a:spcPct val="115000"/>
              </a:lnSpc>
              <a:spcBef>
                <a:spcPts val="0"/>
              </a:spcBef>
              <a:spcAft>
                <a:spcPts val="0"/>
              </a:spcAft>
              <a:buClr>
                <a:srgbClr val="000000"/>
              </a:buClr>
              <a:buFont typeface="Arial"/>
              <a:buNone/>
            </a:pPr>
            <a:endParaRPr sz="1700" b="1"/>
          </a:p>
          <a:p>
            <a:pPr marL="0" lvl="0" indent="0" algn="just" rtl="0">
              <a:lnSpc>
                <a:spcPct val="115000"/>
              </a:lnSpc>
              <a:spcBef>
                <a:spcPts val="0"/>
              </a:spcBef>
              <a:spcAft>
                <a:spcPts val="0"/>
              </a:spcAft>
              <a:buClr>
                <a:srgbClr val="000000"/>
              </a:buClr>
              <a:buFont typeface="Arial"/>
              <a:buNone/>
            </a:pPr>
            <a:r>
              <a:rPr lang="en" sz="1700"/>
              <a:t>Following are the kind of knowledge which needs to be represented in AI systems:</a:t>
            </a:r>
            <a:endParaRPr sz="1700"/>
          </a:p>
          <a:p>
            <a:pPr marL="0" lvl="0" indent="0" algn="just" rtl="0">
              <a:lnSpc>
                <a:spcPct val="115000"/>
              </a:lnSpc>
              <a:spcBef>
                <a:spcPts val="0"/>
              </a:spcBef>
              <a:spcAft>
                <a:spcPts val="0"/>
              </a:spcAft>
              <a:buClr>
                <a:srgbClr val="000000"/>
              </a:buClr>
              <a:buFont typeface="Arial"/>
              <a:buNone/>
            </a:pPr>
            <a:endParaRPr sz="1700"/>
          </a:p>
          <a:p>
            <a:pPr marL="342900" lvl="0" indent="-387350" algn="just" rtl="0">
              <a:lnSpc>
                <a:spcPct val="115000"/>
              </a:lnSpc>
              <a:spcBef>
                <a:spcPts val="0"/>
              </a:spcBef>
              <a:spcAft>
                <a:spcPts val="0"/>
              </a:spcAft>
              <a:buSzPts val="1700"/>
              <a:buFont typeface="Courier New"/>
              <a:buChar char="o"/>
            </a:pPr>
            <a:r>
              <a:rPr lang="en" sz="1700" b="1"/>
              <a:t>Object:</a:t>
            </a:r>
            <a:r>
              <a:rPr lang="en" sz="1700"/>
              <a:t> All the facts about objects in our world domain. E.g., Guitars contains strings, trumpets are brass instruments. </a:t>
            </a:r>
            <a:endParaRPr sz="1700"/>
          </a:p>
          <a:p>
            <a:pPr marL="342900" lvl="0" indent="-279400" algn="just" rtl="0">
              <a:lnSpc>
                <a:spcPct val="115000"/>
              </a:lnSpc>
              <a:spcBef>
                <a:spcPts val="0"/>
              </a:spcBef>
              <a:spcAft>
                <a:spcPts val="0"/>
              </a:spcAft>
              <a:buClr>
                <a:srgbClr val="000000"/>
              </a:buClr>
              <a:buSzPts val="1000"/>
              <a:buFont typeface="Courier New"/>
              <a:buNone/>
            </a:pPr>
            <a:endParaRPr sz="1700"/>
          </a:p>
          <a:p>
            <a:pPr marL="342900" lvl="0" indent="-387350" algn="just" rtl="0">
              <a:lnSpc>
                <a:spcPct val="115000"/>
              </a:lnSpc>
              <a:spcBef>
                <a:spcPts val="0"/>
              </a:spcBef>
              <a:spcAft>
                <a:spcPts val="0"/>
              </a:spcAft>
              <a:buSzPts val="1700"/>
              <a:buFont typeface="Courier New"/>
              <a:buChar char="o"/>
            </a:pPr>
            <a:r>
              <a:rPr lang="en" sz="1700" b="1"/>
              <a:t>Events:</a:t>
            </a:r>
            <a:r>
              <a:rPr lang="en" sz="1700"/>
              <a:t> Events are the actions which occur in our world.</a:t>
            </a:r>
            <a:endParaRPr sz="1700"/>
          </a:p>
          <a:p>
            <a:pPr marL="342900" lvl="0" indent="-279400" algn="just" rtl="0">
              <a:lnSpc>
                <a:spcPct val="115000"/>
              </a:lnSpc>
              <a:spcBef>
                <a:spcPts val="0"/>
              </a:spcBef>
              <a:spcAft>
                <a:spcPts val="0"/>
              </a:spcAft>
              <a:buClr>
                <a:srgbClr val="000000"/>
              </a:buClr>
              <a:buSzPts val="1000"/>
              <a:buFont typeface="Courier New"/>
              <a:buNone/>
            </a:pPr>
            <a:endParaRPr sz="1700"/>
          </a:p>
          <a:p>
            <a:pPr marL="342900" lvl="0" indent="-387350" algn="just" rtl="0">
              <a:lnSpc>
                <a:spcPct val="115000"/>
              </a:lnSpc>
              <a:spcBef>
                <a:spcPts val="300"/>
              </a:spcBef>
              <a:spcAft>
                <a:spcPts val="0"/>
              </a:spcAft>
              <a:buSzPts val="1700"/>
              <a:buFont typeface="Courier New"/>
              <a:buChar char="o"/>
            </a:pPr>
            <a:r>
              <a:rPr lang="en" sz="1700" b="1"/>
              <a:t>Performance:</a:t>
            </a:r>
            <a:r>
              <a:rPr lang="en" sz="1700"/>
              <a:t> It describe behavior which involves knowledge about how to do things.</a:t>
            </a:r>
            <a:endParaRPr sz="1700"/>
          </a:p>
          <a:p>
            <a:pPr marL="342900" lvl="0" indent="-279400" algn="just" rtl="0">
              <a:lnSpc>
                <a:spcPct val="115000"/>
              </a:lnSpc>
              <a:spcBef>
                <a:spcPts val="300"/>
              </a:spcBef>
              <a:spcAft>
                <a:spcPts val="0"/>
              </a:spcAft>
              <a:buClr>
                <a:srgbClr val="000000"/>
              </a:buClr>
              <a:buSzPts val="1000"/>
              <a:buFont typeface="Courier New"/>
              <a:buNone/>
            </a:pPr>
            <a:endParaRPr sz="1700"/>
          </a:p>
          <a:p>
            <a:pPr marL="342900" lvl="0" indent="-387350" algn="just" rtl="0">
              <a:lnSpc>
                <a:spcPct val="115000"/>
              </a:lnSpc>
              <a:spcBef>
                <a:spcPts val="300"/>
              </a:spcBef>
              <a:spcAft>
                <a:spcPts val="0"/>
              </a:spcAft>
              <a:buSzPts val="1700"/>
              <a:buFont typeface="Courier New"/>
              <a:buChar char="o"/>
            </a:pPr>
            <a:r>
              <a:rPr lang="en" sz="1700" b="1"/>
              <a:t>Meta-knowledge:</a:t>
            </a:r>
            <a:r>
              <a:rPr lang="en" sz="1700"/>
              <a:t> It is knowledge about what we know.</a:t>
            </a:r>
            <a:endParaRPr sz="1700"/>
          </a:p>
          <a:p>
            <a:pPr marL="342900" lvl="0" indent="-279400" algn="just" rtl="0">
              <a:lnSpc>
                <a:spcPct val="115000"/>
              </a:lnSpc>
              <a:spcBef>
                <a:spcPts val="300"/>
              </a:spcBef>
              <a:spcAft>
                <a:spcPts val="0"/>
              </a:spcAft>
              <a:buClr>
                <a:srgbClr val="000000"/>
              </a:buClr>
              <a:buSzPts val="1000"/>
              <a:buFont typeface="Courier New"/>
              <a:buNone/>
            </a:pPr>
            <a:endParaRPr sz="1700"/>
          </a:p>
          <a:p>
            <a:pPr marL="342900" lvl="0" indent="-387350" algn="just" rtl="0">
              <a:lnSpc>
                <a:spcPct val="115000"/>
              </a:lnSpc>
              <a:spcBef>
                <a:spcPts val="300"/>
              </a:spcBef>
              <a:spcAft>
                <a:spcPts val="0"/>
              </a:spcAft>
              <a:buSzPts val="1700"/>
              <a:buFont typeface="Courier New"/>
              <a:buChar char="o"/>
            </a:pPr>
            <a:r>
              <a:rPr lang="en" sz="1700" b="1"/>
              <a:t>Facts:</a:t>
            </a:r>
            <a:r>
              <a:rPr lang="en" sz="1700"/>
              <a:t> Facts are the truths about the real world and what we represent.</a:t>
            </a:r>
            <a:endParaRPr sz="1700"/>
          </a:p>
          <a:p>
            <a:pPr marL="342900" lvl="0" indent="-279400" algn="just" rtl="0">
              <a:lnSpc>
                <a:spcPct val="115000"/>
              </a:lnSpc>
              <a:spcBef>
                <a:spcPts val="300"/>
              </a:spcBef>
              <a:spcAft>
                <a:spcPts val="0"/>
              </a:spcAft>
              <a:buClr>
                <a:srgbClr val="000000"/>
              </a:buClr>
              <a:buSzPts val="1000"/>
              <a:buFont typeface="Courier New"/>
              <a:buNone/>
            </a:pPr>
            <a:endParaRPr sz="1700"/>
          </a:p>
          <a:p>
            <a:pPr marL="342900" lvl="0" indent="-387350" algn="just" rtl="0">
              <a:lnSpc>
                <a:spcPct val="115000"/>
              </a:lnSpc>
              <a:spcBef>
                <a:spcPts val="300"/>
              </a:spcBef>
              <a:spcAft>
                <a:spcPts val="0"/>
              </a:spcAft>
              <a:buSzPts val="1700"/>
              <a:buFont typeface="Courier New"/>
              <a:buChar char="o"/>
            </a:pPr>
            <a:r>
              <a:rPr lang="en" sz="1700" b="1"/>
              <a:t>Knowledge-Base:</a:t>
            </a:r>
            <a:r>
              <a:rPr lang="en" sz="1700"/>
              <a:t> The central component of the knowledge-based agents is the knowledge base. It is represented as KB. </a:t>
            </a:r>
            <a:endParaRPr sz="1700"/>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606"/>
        <p:cNvGrpSpPr/>
        <p:nvPr/>
      </p:nvGrpSpPr>
      <p:grpSpPr>
        <a:xfrm>
          <a:off x="0" y="0"/>
          <a:ext cx="0" cy="0"/>
          <a:chOff x="0" y="0"/>
          <a:chExt cx="0" cy="0"/>
        </a:xfrm>
      </p:grpSpPr>
      <p:sp>
        <p:nvSpPr>
          <p:cNvPr id="607" name="Google Shape;607;p106"/>
          <p:cNvSpPr txBox="1">
            <a:spLocks noGrp="1"/>
          </p:cNvSpPr>
          <p:nvPr>
            <p:ph type="title"/>
          </p:nvPr>
        </p:nvSpPr>
        <p:spPr>
          <a:xfrm>
            <a:off x="311700" y="64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Resolution</a:t>
            </a:r>
            <a:endParaRPr/>
          </a:p>
        </p:txBody>
      </p:sp>
      <p:sp>
        <p:nvSpPr>
          <p:cNvPr id="608" name="Google Shape;608;p106"/>
          <p:cNvSpPr txBox="1">
            <a:spLocks noGrp="1"/>
          </p:cNvSpPr>
          <p:nvPr>
            <p:ph type="body" idx="1"/>
          </p:nvPr>
        </p:nvSpPr>
        <p:spPr>
          <a:xfrm>
            <a:off x="311700" y="893575"/>
            <a:ext cx="8520600" cy="39957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sz="1400">
                <a:solidFill>
                  <a:srgbClr val="333333"/>
                </a:solidFill>
                <a:highlight>
                  <a:srgbClr val="FFFFFF"/>
                </a:highlight>
              </a:rPr>
              <a:t>Resolution is a </a:t>
            </a:r>
            <a:r>
              <a:rPr lang="en" sz="1400" b="1">
                <a:solidFill>
                  <a:srgbClr val="333333"/>
                </a:solidFill>
                <a:highlight>
                  <a:srgbClr val="FFFFFF"/>
                </a:highlight>
              </a:rPr>
              <a:t>theorem proving technique</a:t>
            </a:r>
            <a:r>
              <a:rPr lang="en" sz="1400">
                <a:solidFill>
                  <a:srgbClr val="333333"/>
                </a:solidFill>
                <a:highlight>
                  <a:srgbClr val="FFFFFF"/>
                </a:highlight>
              </a:rPr>
              <a:t> that proceeds by building refutation proofs, i.e., </a:t>
            </a:r>
            <a:r>
              <a:rPr lang="en" sz="1400" b="1">
                <a:solidFill>
                  <a:srgbClr val="333333"/>
                </a:solidFill>
                <a:highlight>
                  <a:srgbClr val="FFFFFF"/>
                </a:highlight>
              </a:rPr>
              <a:t>proofs by contradictions</a:t>
            </a:r>
            <a:r>
              <a:rPr lang="en" sz="1400">
                <a:solidFill>
                  <a:srgbClr val="333333"/>
                </a:solidFill>
                <a:highlight>
                  <a:srgbClr val="FFFFFF"/>
                </a:highlight>
              </a:rPr>
              <a:t>. </a:t>
            </a:r>
            <a:endParaRPr sz="1400">
              <a:solidFill>
                <a:srgbClr val="333333"/>
              </a:solidFill>
              <a:highlight>
                <a:srgbClr val="FFFFFF"/>
              </a:highlight>
            </a:endParaRPr>
          </a:p>
          <a:p>
            <a:pPr marL="457200" lvl="0" indent="-317500" algn="l" rtl="0">
              <a:spcBef>
                <a:spcPts val="1000"/>
              </a:spcBef>
              <a:spcAft>
                <a:spcPts val="0"/>
              </a:spcAft>
              <a:buClr>
                <a:srgbClr val="333333"/>
              </a:buClr>
              <a:buSzPts val="1400"/>
              <a:buChar char="●"/>
            </a:pPr>
            <a:r>
              <a:rPr lang="en" sz="1400">
                <a:solidFill>
                  <a:srgbClr val="333333"/>
                </a:solidFill>
                <a:highlight>
                  <a:srgbClr val="FFFFFF"/>
                </a:highlight>
              </a:rPr>
              <a:t>Resolution is used, if there are various statements are given, and we need to prove a conclusion of those statements.</a:t>
            </a:r>
            <a:endParaRPr sz="1400">
              <a:solidFill>
                <a:srgbClr val="333333"/>
              </a:solidFill>
              <a:highlight>
                <a:srgbClr val="FFFFFF"/>
              </a:highlight>
            </a:endParaRPr>
          </a:p>
          <a:p>
            <a:pPr marL="457200" lvl="0" indent="-317500" algn="l" rtl="0">
              <a:spcBef>
                <a:spcPts val="1000"/>
              </a:spcBef>
              <a:spcAft>
                <a:spcPts val="0"/>
              </a:spcAft>
              <a:buClr>
                <a:srgbClr val="333333"/>
              </a:buClr>
              <a:buSzPts val="1400"/>
              <a:buFont typeface="Roboto"/>
              <a:buChar char="●"/>
            </a:pPr>
            <a:r>
              <a:rPr lang="en" sz="1400">
                <a:solidFill>
                  <a:srgbClr val="333333"/>
                </a:solidFill>
                <a:highlight>
                  <a:srgbClr val="FFFFFF"/>
                </a:highlight>
              </a:rPr>
              <a:t>Resolution is a single inference rule which can efficiently operate on the conjunctive normal form or clausal form.</a:t>
            </a:r>
            <a:endParaRPr sz="1400">
              <a:solidFill>
                <a:srgbClr val="333333"/>
              </a:solidFill>
              <a:highlight>
                <a:srgbClr val="FFFFFF"/>
              </a:highlight>
            </a:endParaRPr>
          </a:p>
          <a:p>
            <a:pPr marL="457200" lvl="0" indent="-317500" algn="just" rtl="0">
              <a:spcBef>
                <a:spcPts val="1000"/>
              </a:spcBef>
              <a:spcAft>
                <a:spcPts val="0"/>
              </a:spcAft>
              <a:buClr>
                <a:srgbClr val="333333"/>
              </a:buClr>
              <a:buSzPts val="1400"/>
              <a:buFont typeface="Roboto"/>
              <a:buChar char="●"/>
            </a:pPr>
            <a:r>
              <a:rPr lang="en" sz="1400" b="1">
                <a:solidFill>
                  <a:srgbClr val="333333"/>
                </a:solidFill>
                <a:highlight>
                  <a:srgbClr val="FFFFFF"/>
                </a:highlight>
              </a:rPr>
              <a:t>Clause</a:t>
            </a:r>
            <a:r>
              <a:rPr lang="en" sz="1400">
                <a:solidFill>
                  <a:srgbClr val="333333"/>
                </a:solidFill>
                <a:highlight>
                  <a:srgbClr val="FFFFFF"/>
                </a:highlight>
              </a:rPr>
              <a:t>: Disjunction of literals (an atomic sentence) is called a clause. It is also known as a unit clause.</a:t>
            </a:r>
            <a:endParaRPr sz="1400">
              <a:solidFill>
                <a:srgbClr val="333333"/>
              </a:solidFill>
              <a:highlight>
                <a:srgbClr val="FFFFFF"/>
              </a:highlight>
            </a:endParaRPr>
          </a:p>
          <a:p>
            <a:pPr marL="457200" lvl="0" indent="-317500" algn="just" rtl="0">
              <a:spcBef>
                <a:spcPts val="1000"/>
              </a:spcBef>
              <a:spcAft>
                <a:spcPts val="0"/>
              </a:spcAft>
              <a:buClr>
                <a:srgbClr val="333333"/>
              </a:buClr>
              <a:buSzPts val="1400"/>
              <a:buFont typeface="Roboto"/>
              <a:buChar char="●"/>
            </a:pPr>
            <a:r>
              <a:rPr lang="en" sz="1400" b="1">
                <a:solidFill>
                  <a:srgbClr val="333333"/>
                </a:solidFill>
                <a:highlight>
                  <a:srgbClr val="FFFFFF"/>
                </a:highlight>
              </a:rPr>
              <a:t>Conjunctive Normal Form</a:t>
            </a:r>
            <a:r>
              <a:rPr lang="en" sz="1400">
                <a:solidFill>
                  <a:srgbClr val="333333"/>
                </a:solidFill>
                <a:highlight>
                  <a:srgbClr val="FFFFFF"/>
                </a:highlight>
              </a:rPr>
              <a:t>: A sentence represented as a conjunction of clauses is said to be conjunctive normal form or CNF.</a:t>
            </a:r>
            <a:endParaRPr sz="1400">
              <a:solidFill>
                <a:srgbClr val="333333"/>
              </a:solidFill>
              <a:highlight>
                <a:srgbClr val="FFFFFF"/>
              </a:highlight>
            </a:endParaRPr>
          </a:p>
          <a:p>
            <a:pPr marL="457200" lvl="0" indent="-317500" algn="l" rtl="0">
              <a:spcBef>
                <a:spcPts val="1000"/>
              </a:spcBef>
              <a:spcAft>
                <a:spcPts val="1000"/>
              </a:spcAft>
              <a:buClr>
                <a:srgbClr val="333333"/>
              </a:buClr>
              <a:buSzPts val="1400"/>
              <a:buChar char="●"/>
            </a:pPr>
            <a:r>
              <a:rPr lang="en" sz="1400">
                <a:solidFill>
                  <a:srgbClr val="333333"/>
                </a:solidFill>
                <a:highlight>
                  <a:srgbClr val="FFFFFF"/>
                </a:highlight>
              </a:rPr>
              <a:t>The resolution rule for first-order logic is simply a lifted version of the propositional rule. Resolution can resolve two clauses if they contain complementary literals, which are assumed to be standardized apart so that they share no variables.</a:t>
            </a:r>
            <a:endParaRPr sz="1400">
              <a:solidFill>
                <a:srgbClr val="333333"/>
              </a:solidFill>
              <a:highlight>
                <a:srgbClr val="FFFFFF"/>
              </a:highlight>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612"/>
        <p:cNvGrpSpPr/>
        <p:nvPr/>
      </p:nvGrpSpPr>
      <p:grpSpPr>
        <a:xfrm>
          <a:off x="0" y="0"/>
          <a:ext cx="0" cy="0"/>
          <a:chOff x="0" y="0"/>
          <a:chExt cx="0" cy="0"/>
        </a:xfrm>
      </p:grpSpPr>
      <p:sp>
        <p:nvSpPr>
          <p:cNvPr id="613" name="Google Shape;613;p107"/>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Steps for Resolution</a:t>
            </a:r>
            <a:endParaRPr/>
          </a:p>
        </p:txBody>
      </p:sp>
      <p:sp>
        <p:nvSpPr>
          <p:cNvPr id="614" name="Google Shape;614;p107"/>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rmAutofit/>
          </a:bodyPr>
          <a:lstStyle/>
          <a:p>
            <a:pPr marL="0" lvl="0" indent="0" algn="just" rtl="0">
              <a:lnSpc>
                <a:spcPct val="130000"/>
              </a:lnSpc>
              <a:spcBef>
                <a:spcPts val="1800"/>
              </a:spcBef>
              <a:spcAft>
                <a:spcPts val="0"/>
              </a:spcAft>
              <a:buNone/>
            </a:pPr>
            <a:r>
              <a:rPr lang="en">
                <a:solidFill>
                  <a:srgbClr val="610B38"/>
                </a:solidFill>
                <a:highlight>
                  <a:srgbClr val="FFFFFF"/>
                </a:highlight>
              </a:rPr>
              <a:t>Steps for Resolution:</a:t>
            </a:r>
            <a:endParaRPr>
              <a:solidFill>
                <a:srgbClr val="610B38"/>
              </a:solidFill>
              <a:highlight>
                <a:srgbClr val="FFFFFF"/>
              </a:highlight>
            </a:endParaRPr>
          </a:p>
          <a:p>
            <a:pPr marL="457200" marR="25400" lvl="0" indent="-342900" algn="l" rtl="0">
              <a:lnSpc>
                <a:spcPct val="156250"/>
              </a:lnSpc>
              <a:spcBef>
                <a:spcPts val="1500"/>
              </a:spcBef>
              <a:spcAft>
                <a:spcPts val="0"/>
              </a:spcAft>
              <a:buClr>
                <a:srgbClr val="000000"/>
              </a:buClr>
              <a:buSzPts val="1800"/>
              <a:buFont typeface="Times New Roman"/>
              <a:buAutoNum type="arabicPeriod"/>
            </a:pPr>
            <a:r>
              <a:rPr lang="en">
                <a:highlight>
                  <a:srgbClr val="FFFFFF"/>
                </a:highlight>
              </a:rPr>
              <a:t>Conversion of facts into first-order logic.</a:t>
            </a:r>
            <a:endParaRPr>
              <a:highlight>
                <a:srgbClr val="FFFFFF"/>
              </a:highlight>
            </a:endParaRPr>
          </a:p>
          <a:p>
            <a:pPr marL="457200" marR="25400" lvl="0" indent="-342900" algn="l" rtl="0">
              <a:lnSpc>
                <a:spcPct val="156250"/>
              </a:lnSpc>
              <a:spcBef>
                <a:spcPts val="0"/>
              </a:spcBef>
              <a:spcAft>
                <a:spcPts val="0"/>
              </a:spcAft>
              <a:buClr>
                <a:srgbClr val="000000"/>
              </a:buClr>
              <a:buSzPts val="1800"/>
              <a:buFont typeface="Times New Roman"/>
              <a:buAutoNum type="arabicPeriod"/>
            </a:pPr>
            <a:r>
              <a:rPr lang="en">
                <a:highlight>
                  <a:srgbClr val="FFFFFF"/>
                </a:highlight>
              </a:rPr>
              <a:t>Convert FOL statements into CNF</a:t>
            </a:r>
            <a:endParaRPr>
              <a:highlight>
                <a:srgbClr val="FFFFFF"/>
              </a:highlight>
            </a:endParaRPr>
          </a:p>
          <a:p>
            <a:pPr marL="457200" marR="25400" lvl="0" indent="-342900" algn="l" rtl="0">
              <a:lnSpc>
                <a:spcPct val="156250"/>
              </a:lnSpc>
              <a:spcBef>
                <a:spcPts val="0"/>
              </a:spcBef>
              <a:spcAft>
                <a:spcPts val="0"/>
              </a:spcAft>
              <a:buClr>
                <a:srgbClr val="000000"/>
              </a:buClr>
              <a:buSzPts val="1800"/>
              <a:buFont typeface="Times New Roman"/>
              <a:buAutoNum type="arabicPeriod"/>
            </a:pPr>
            <a:r>
              <a:rPr lang="en">
                <a:highlight>
                  <a:srgbClr val="FFFFFF"/>
                </a:highlight>
              </a:rPr>
              <a:t>Negate the statement which needs to prove (proof by contradiction)</a:t>
            </a:r>
            <a:endParaRPr>
              <a:highlight>
                <a:srgbClr val="FFFFFF"/>
              </a:highlight>
            </a:endParaRPr>
          </a:p>
          <a:p>
            <a:pPr marL="457200" marR="25400" lvl="0" indent="-342900" algn="l" rtl="0">
              <a:lnSpc>
                <a:spcPct val="156250"/>
              </a:lnSpc>
              <a:spcBef>
                <a:spcPts val="0"/>
              </a:spcBef>
              <a:spcAft>
                <a:spcPts val="0"/>
              </a:spcAft>
              <a:buClr>
                <a:srgbClr val="000000"/>
              </a:buClr>
              <a:buSzPts val="1800"/>
              <a:buFont typeface="Times New Roman"/>
              <a:buAutoNum type="arabicPeriod"/>
            </a:pPr>
            <a:r>
              <a:rPr lang="en">
                <a:highlight>
                  <a:srgbClr val="FFFFFF"/>
                </a:highlight>
              </a:rPr>
              <a:t>Draw resolution graph.</a:t>
            </a:r>
            <a:endParaRPr>
              <a:highlight>
                <a:srgbClr val="FFFFFF"/>
              </a:highlight>
            </a:endParaRPr>
          </a:p>
          <a:p>
            <a:pPr marL="0" lvl="0" indent="0" algn="l" rtl="0">
              <a:spcBef>
                <a:spcPts val="1200"/>
              </a:spcBef>
              <a:spcAft>
                <a:spcPts val="1200"/>
              </a:spcAft>
              <a:buNone/>
            </a:pPr>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618"/>
        <p:cNvGrpSpPr/>
        <p:nvPr/>
      </p:nvGrpSpPr>
      <p:grpSpPr>
        <a:xfrm>
          <a:off x="0" y="0"/>
          <a:ext cx="0" cy="0"/>
          <a:chOff x="0" y="0"/>
          <a:chExt cx="0" cy="0"/>
        </a:xfrm>
      </p:grpSpPr>
      <p:sp>
        <p:nvSpPr>
          <p:cNvPr id="619" name="Google Shape;619;p108"/>
          <p:cNvSpPr txBox="1">
            <a:spLocks noGrp="1"/>
          </p:cNvSpPr>
          <p:nvPr>
            <p:ph type="title"/>
          </p:nvPr>
        </p:nvSpPr>
        <p:spPr>
          <a:xfrm>
            <a:off x="311700" y="969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Example</a:t>
            </a:r>
            <a:endParaRPr/>
          </a:p>
        </p:txBody>
      </p:sp>
      <p:sp>
        <p:nvSpPr>
          <p:cNvPr id="620" name="Google Shape;620;p108"/>
          <p:cNvSpPr txBox="1">
            <a:spLocks noGrp="1"/>
          </p:cNvSpPr>
          <p:nvPr>
            <p:ph type="body" idx="1"/>
          </p:nvPr>
        </p:nvSpPr>
        <p:spPr>
          <a:xfrm>
            <a:off x="311700" y="1107950"/>
            <a:ext cx="8520600" cy="34611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AutoNum type="arabicPeriod"/>
            </a:pPr>
            <a:r>
              <a:rPr lang="en"/>
              <a:t>All people who are graduating are happy</a:t>
            </a:r>
            <a:endParaRPr/>
          </a:p>
          <a:p>
            <a:pPr marL="457200" lvl="0" indent="-342900" algn="l" rtl="0">
              <a:spcBef>
                <a:spcPts val="0"/>
              </a:spcBef>
              <a:spcAft>
                <a:spcPts val="0"/>
              </a:spcAft>
              <a:buSzPts val="1800"/>
              <a:buAutoNum type="arabicPeriod"/>
            </a:pPr>
            <a:r>
              <a:rPr lang="en"/>
              <a:t>All happy people smile</a:t>
            </a:r>
            <a:endParaRPr/>
          </a:p>
          <a:p>
            <a:pPr marL="457200" lvl="0" indent="-342900" algn="l" rtl="0">
              <a:spcBef>
                <a:spcPts val="0"/>
              </a:spcBef>
              <a:spcAft>
                <a:spcPts val="0"/>
              </a:spcAft>
              <a:buSzPts val="1800"/>
              <a:buAutoNum type="arabicPeriod"/>
            </a:pPr>
            <a:r>
              <a:rPr lang="en"/>
              <a:t>Someone is graduating</a:t>
            </a:r>
            <a:endParaRPr/>
          </a:p>
          <a:p>
            <a:pPr marL="0" lvl="0" indent="0" algn="l" rtl="0">
              <a:spcBef>
                <a:spcPts val="1200"/>
              </a:spcBef>
              <a:spcAft>
                <a:spcPts val="0"/>
              </a:spcAft>
              <a:buNone/>
            </a:pPr>
            <a:r>
              <a:rPr lang="en"/>
              <a:t>Prove  </a:t>
            </a:r>
            <a:r>
              <a:rPr lang="en" b="1"/>
              <a:t>someone is smiling = true</a:t>
            </a:r>
            <a:r>
              <a:rPr lang="en"/>
              <a:t> using resolution </a:t>
            </a:r>
            <a:endParaRPr/>
          </a:p>
          <a:p>
            <a:pPr marL="0" lvl="0" indent="0" algn="l" rtl="0">
              <a:spcBef>
                <a:spcPts val="1200"/>
              </a:spcBef>
              <a:spcAft>
                <a:spcPts val="0"/>
              </a:spcAft>
              <a:buNone/>
            </a:pPr>
            <a:r>
              <a:rPr lang="en"/>
              <a:t>Draw resolution tree</a:t>
            </a:r>
            <a:endParaRPr/>
          </a:p>
          <a:p>
            <a:pPr marL="0" lvl="0" indent="0" algn="l" rtl="0">
              <a:spcBef>
                <a:spcPts val="1200"/>
              </a:spcBef>
              <a:spcAft>
                <a:spcPts val="1200"/>
              </a:spcAft>
              <a:buNone/>
            </a:pPr>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624"/>
        <p:cNvGrpSpPr/>
        <p:nvPr/>
      </p:nvGrpSpPr>
      <p:grpSpPr>
        <a:xfrm>
          <a:off x="0" y="0"/>
          <a:ext cx="0" cy="0"/>
          <a:chOff x="0" y="0"/>
          <a:chExt cx="0" cy="0"/>
        </a:xfrm>
      </p:grpSpPr>
      <p:sp>
        <p:nvSpPr>
          <p:cNvPr id="625" name="Google Shape;625;p109"/>
          <p:cNvSpPr txBox="1">
            <a:spLocks noGrp="1"/>
          </p:cNvSpPr>
          <p:nvPr>
            <p:ph type="body" idx="1"/>
          </p:nvPr>
        </p:nvSpPr>
        <p:spPr>
          <a:xfrm>
            <a:off x="311700" y="107100"/>
            <a:ext cx="8520600" cy="4830000"/>
          </a:xfrm>
          <a:prstGeom prst="rect">
            <a:avLst/>
          </a:prstGeom>
        </p:spPr>
        <p:txBody>
          <a:bodyPr spcFirstLastPara="1" wrap="square" lIns="91425" tIns="91425" rIns="91425" bIns="91425" anchor="t" anchorCtr="0">
            <a:normAutofit fontScale="85000" lnSpcReduction="10000"/>
          </a:bodyPr>
          <a:lstStyle/>
          <a:p>
            <a:pPr marL="457200" lvl="0" indent="-334327" algn="l" rtl="0">
              <a:spcBef>
                <a:spcPts val="0"/>
              </a:spcBef>
              <a:spcAft>
                <a:spcPts val="0"/>
              </a:spcAft>
              <a:buSzPct val="100000"/>
              <a:buAutoNum type="arabicPeriod"/>
            </a:pPr>
            <a:r>
              <a:rPr lang="en"/>
              <a:t>All people who are graduating are happy</a:t>
            </a:r>
            <a:endParaRPr/>
          </a:p>
          <a:p>
            <a:pPr marL="457200" lvl="0" indent="-334327" algn="l" rtl="0">
              <a:spcBef>
                <a:spcPts val="0"/>
              </a:spcBef>
              <a:spcAft>
                <a:spcPts val="0"/>
              </a:spcAft>
              <a:buSzPct val="100000"/>
              <a:buAutoNum type="arabicPeriod"/>
            </a:pPr>
            <a:r>
              <a:rPr lang="en"/>
              <a:t>All happy people smile</a:t>
            </a:r>
            <a:endParaRPr/>
          </a:p>
          <a:p>
            <a:pPr marL="457200" lvl="0" indent="-334327" algn="l" rtl="0">
              <a:spcBef>
                <a:spcPts val="0"/>
              </a:spcBef>
              <a:spcAft>
                <a:spcPts val="0"/>
              </a:spcAft>
              <a:buSzPct val="100000"/>
              <a:buAutoNum type="arabicPeriod"/>
            </a:pPr>
            <a:r>
              <a:rPr lang="en"/>
              <a:t>Someone is graduating</a:t>
            </a:r>
            <a:endParaRPr/>
          </a:p>
          <a:p>
            <a:pPr marL="0" lvl="0" indent="0" algn="l" rtl="0">
              <a:spcBef>
                <a:spcPts val="1200"/>
              </a:spcBef>
              <a:spcAft>
                <a:spcPts val="0"/>
              </a:spcAft>
              <a:buNone/>
            </a:pPr>
            <a:r>
              <a:rPr lang="en" b="1"/>
              <a:t>someone is smiling</a:t>
            </a:r>
            <a:endParaRPr/>
          </a:p>
          <a:p>
            <a:pPr marL="0" marR="25400" lvl="0" indent="0" algn="l" rtl="0">
              <a:lnSpc>
                <a:spcPct val="156250"/>
              </a:lnSpc>
              <a:spcBef>
                <a:spcPts val="1500"/>
              </a:spcBef>
              <a:spcAft>
                <a:spcPts val="0"/>
              </a:spcAft>
              <a:buNone/>
            </a:pPr>
            <a:r>
              <a:rPr lang="en" b="1">
                <a:solidFill>
                  <a:srgbClr val="FF0000"/>
                </a:solidFill>
                <a:highlight>
                  <a:srgbClr val="FFFFFF"/>
                </a:highlight>
              </a:rPr>
              <a:t>Step 1. Conversion of facts into first-order logic.</a:t>
            </a:r>
            <a:endParaRPr b="1">
              <a:solidFill>
                <a:srgbClr val="FF0000"/>
              </a:solidFill>
              <a:highlight>
                <a:srgbClr val="FFFFFF"/>
              </a:highlight>
            </a:endParaRPr>
          </a:p>
          <a:p>
            <a:pPr marL="457200" marR="25400" lvl="0" indent="-334327" algn="l" rtl="0">
              <a:lnSpc>
                <a:spcPct val="156250"/>
              </a:lnSpc>
              <a:spcBef>
                <a:spcPts val="1500"/>
              </a:spcBef>
              <a:spcAft>
                <a:spcPts val="0"/>
              </a:spcAft>
              <a:buSzPct val="100000"/>
              <a:buAutoNum type="arabicPeriod"/>
            </a:pPr>
            <a:r>
              <a:rPr lang="en">
                <a:highlight>
                  <a:srgbClr val="FFFFFF"/>
                </a:highlight>
              </a:rPr>
              <a:t>∀x: graduating(x) </a:t>
            </a:r>
            <a:r>
              <a:rPr lang="en" b="1">
                <a:highlight>
                  <a:srgbClr val="FFFFFF"/>
                </a:highlight>
              </a:rPr>
              <a:t>→</a:t>
            </a:r>
            <a:r>
              <a:rPr lang="en">
                <a:highlight>
                  <a:srgbClr val="FFFFFF"/>
                </a:highlight>
              </a:rPr>
              <a:t> happy(x)</a:t>
            </a:r>
            <a:endParaRPr>
              <a:highlight>
                <a:srgbClr val="FFFFFF"/>
              </a:highlight>
            </a:endParaRPr>
          </a:p>
          <a:p>
            <a:pPr marL="457200" marR="25400" lvl="0" indent="-334327" algn="l" rtl="0">
              <a:lnSpc>
                <a:spcPct val="156250"/>
              </a:lnSpc>
              <a:spcBef>
                <a:spcPts val="0"/>
              </a:spcBef>
              <a:spcAft>
                <a:spcPts val="0"/>
              </a:spcAft>
              <a:buSzPct val="100000"/>
              <a:buAutoNum type="arabicPeriod"/>
            </a:pPr>
            <a:r>
              <a:rPr lang="en">
                <a:highlight>
                  <a:srgbClr val="FFFFFF"/>
                </a:highlight>
              </a:rPr>
              <a:t>∀x: happy(x) </a:t>
            </a:r>
            <a:r>
              <a:rPr lang="en" b="1">
                <a:highlight>
                  <a:srgbClr val="FFFFFF"/>
                </a:highlight>
              </a:rPr>
              <a:t>→</a:t>
            </a:r>
            <a:r>
              <a:rPr lang="en">
                <a:highlight>
                  <a:srgbClr val="FFFFFF"/>
                </a:highlight>
              </a:rPr>
              <a:t> smile(x)</a:t>
            </a:r>
            <a:endParaRPr>
              <a:highlight>
                <a:srgbClr val="FFFFFF"/>
              </a:highlight>
            </a:endParaRPr>
          </a:p>
          <a:p>
            <a:pPr marL="457200" marR="25400" lvl="0" indent="-334327" algn="l" rtl="0">
              <a:lnSpc>
                <a:spcPct val="156250"/>
              </a:lnSpc>
              <a:spcBef>
                <a:spcPts val="0"/>
              </a:spcBef>
              <a:spcAft>
                <a:spcPts val="0"/>
              </a:spcAft>
              <a:buSzPct val="100000"/>
              <a:buAutoNum type="arabicPeriod"/>
            </a:pPr>
            <a:r>
              <a:rPr lang="en">
                <a:highlight>
                  <a:srgbClr val="FFFFFF"/>
                </a:highlight>
              </a:rPr>
              <a:t>∃x: graduating(x)</a:t>
            </a:r>
            <a:endParaRPr>
              <a:highlight>
                <a:srgbClr val="FFFFFF"/>
              </a:highlight>
            </a:endParaRPr>
          </a:p>
          <a:p>
            <a:pPr marL="0" marR="25400" lvl="0" indent="0" algn="l" rtl="0">
              <a:lnSpc>
                <a:spcPct val="156250"/>
              </a:lnSpc>
              <a:spcBef>
                <a:spcPts val="1500"/>
              </a:spcBef>
              <a:spcAft>
                <a:spcPts val="0"/>
              </a:spcAft>
              <a:buNone/>
            </a:pPr>
            <a:r>
              <a:rPr lang="en">
                <a:highlight>
                  <a:srgbClr val="FFFFFF"/>
                </a:highlight>
              </a:rPr>
              <a:t>∃x: smile(x) </a:t>
            </a:r>
            <a:endParaRPr>
              <a:highlight>
                <a:srgbClr val="FFFFFF"/>
              </a:highlight>
            </a:endParaRPr>
          </a:p>
          <a:p>
            <a:pPr marL="0" marR="25400" lvl="0" indent="0" algn="l" rtl="0">
              <a:lnSpc>
                <a:spcPct val="156250"/>
              </a:lnSpc>
              <a:spcBef>
                <a:spcPts val="1500"/>
              </a:spcBef>
              <a:spcAft>
                <a:spcPts val="0"/>
              </a:spcAft>
              <a:buNone/>
            </a:pPr>
            <a:r>
              <a:rPr lang="en">
                <a:highlight>
                  <a:srgbClr val="FFFFFF"/>
                </a:highlight>
              </a:rPr>
              <a:t>We take negation of the final statement and prove with contradiction</a:t>
            </a:r>
            <a:endParaRPr>
              <a:highlight>
                <a:srgbClr val="FFFFFF"/>
              </a:highlight>
            </a:endParaRPr>
          </a:p>
          <a:p>
            <a:pPr marL="0" marR="25400" lvl="0" indent="0" algn="l" rtl="0">
              <a:lnSpc>
                <a:spcPct val="156250"/>
              </a:lnSpc>
              <a:spcBef>
                <a:spcPts val="1500"/>
              </a:spcBef>
              <a:spcAft>
                <a:spcPts val="1200"/>
              </a:spcAft>
              <a:buNone/>
            </a:pPr>
            <a:r>
              <a:rPr lang="en">
                <a:highlight>
                  <a:srgbClr val="FFFFFF"/>
                </a:highlight>
              </a:rPr>
              <a:t>Hence, </a:t>
            </a:r>
            <a:r>
              <a:rPr lang="en" sz="1600">
                <a:highlight>
                  <a:srgbClr val="FFFFFF"/>
                </a:highlight>
              </a:rPr>
              <a:t>¬ (</a:t>
            </a:r>
            <a:r>
              <a:rPr lang="en">
                <a:highlight>
                  <a:srgbClr val="FFFFFF"/>
                </a:highlight>
              </a:rPr>
              <a:t>∃x: smile(x))</a:t>
            </a:r>
            <a:endParaRPr>
              <a:highlight>
                <a:srgbClr val="FFFFFF"/>
              </a:highlight>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629"/>
        <p:cNvGrpSpPr/>
        <p:nvPr/>
      </p:nvGrpSpPr>
      <p:grpSpPr>
        <a:xfrm>
          <a:off x="0" y="0"/>
          <a:ext cx="0" cy="0"/>
          <a:chOff x="0" y="0"/>
          <a:chExt cx="0" cy="0"/>
        </a:xfrm>
      </p:grpSpPr>
      <p:sp>
        <p:nvSpPr>
          <p:cNvPr id="630" name="Google Shape;630;p110"/>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Rules for Converting FOL to CNF</a:t>
            </a:r>
            <a:endParaRPr/>
          </a:p>
        </p:txBody>
      </p:sp>
      <p:sp>
        <p:nvSpPr>
          <p:cNvPr id="631" name="Google Shape;631;p110"/>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rmAutofit/>
          </a:bodyPr>
          <a:lstStyle/>
          <a:p>
            <a:pPr marL="457200" lvl="0" indent="-336550" algn="l" rtl="0">
              <a:spcBef>
                <a:spcPts val="0"/>
              </a:spcBef>
              <a:spcAft>
                <a:spcPts val="0"/>
              </a:spcAft>
              <a:buSzPts val="1700"/>
              <a:buChar char="●"/>
            </a:pPr>
            <a:r>
              <a:rPr lang="en" sz="1700"/>
              <a:t>Elimination of implications (</a:t>
            </a:r>
            <a:r>
              <a:rPr lang="en" sz="1700" b="1">
                <a:highlight>
                  <a:srgbClr val="FFFFFF"/>
                </a:highlight>
              </a:rPr>
              <a:t>→</a:t>
            </a:r>
            <a:r>
              <a:rPr lang="en" sz="1700">
                <a:highlight>
                  <a:srgbClr val="FFFFFF"/>
                </a:highlight>
              </a:rPr>
              <a:t> )</a:t>
            </a:r>
            <a:endParaRPr sz="1700">
              <a:highlight>
                <a:srgbClr val="FFFFFF"/>
              </a:highlight>
            </a:endParaRPr>
          </a:p>
          <a:p>
            <a:pPr marL="914400" lvl="1" indent="-336550" algn="l" rtl="0">
              <a:spcBef>
                <a:spcPts val="0"/>
              </a:spcBef>
              <a:spcAft>
                <a:spcPts val="0"/>
              </a:spcAft>
              <a:buSzPts val="1700"/>
              <a:buChar char="○"/>
            </a:pPr>
            <a:r>
              <a:rPr lang="en" sz="1700">
                <a:highlight>
                  <a:srgbClr val="FFFFFF"/>
                </a:highlight>
              </a:rPr>
              <a:t>a</a:t>
            </a:r>
            <a:r>
              <a:rPr lang="en" sz="1700" b="1">
                <a:highlight>
                  <a:srgbClr val="FFFFFF"/>
                </a:highlight>
              </a:rPr>
              <a:t>→</a:t>
            </a:r>
            <a:r>
              <a:rPr lang="en" sz="1700">
                <a:highlight>
                  <a:srgbClr val="FFFFFF"/>
                </a:highlight>
              </a:rPr>
              <a:t> b	 is equal to ¬ aVb</a:t>
            </a:r>
            <a:endParaRPr sz="1700">
              <a:highlight>
                <a:srgbClr val="FFFFFF"/>
              </a:highlight>
            </a:endParaRPr>
          </a:p>
          <a:p>
            <a:pPr marL="457200" lvl="0" indent="-336550" algn="l" rtl="0">
              <a:spcBef>
                <a:spcPts val="0"/>
              </a:spcBef>
              <a:spcAft>
                <a:spcPts val="0"/>
              </a:spcAft>
              <a:buSzPts val="1700"/>
              <a:buChar char="●"/>
            </a:pPr>
            <a:r>
              <a:rPr lang="en" sz="1700">
                <a:highlight>
                  <a:srgbClr val="FFFFFF"/>
                </a:highlight>
              </a:rPr>
              <a:t>Move ¬  inwards</a:t>
            </a:r>
            <a:endParaRPr sz="1700">
              <a:highlight>
                <a:srgbClr val="FFFFFF"/>
              </a:highlight>
            </a:endParaRPr>
          </a:p>
          <a:p>
            <a:pPr marL="914400" marR="25400" lvl="1" indent="-336550" algn="l" rtl="0">
              <a:lnSpc>
                <a:spcPct val="156250"/>
              </a:lnSpc>
              <a:spcBef>
                <a:spcPts val="0"/>
              </a:spcBef>
              <a:spcAft>
                <a:spcPts val="0"/>
              </a:spcAft>
              <a:buSzPts val="1700"/>
              <a:buChar char="○"/>
            </a:pPr>
            <a:r>
              <a:rPr lang="en" sz="1700">
                <a:highlight>
                  <a:srgbClr val="FFFFFF"/>
                </a:highlight>
              </a:rPr>
              <a:t>¬ (a V b) = ¬a Λ ¬b    	</a:t>
            </a:r>
            <a:endParaRPr sz="1700">
              <a:highlight>
                <a:srgbClr val="FFFFFF"/>
              </a:highlight>
            </a:endParaRPr>
          </a:p>
          <a:p>
            <a:pPr marL="914400" marR="25400" lvl="1" indent="-336550" algn="l" rtl="0">
              <a:lnSpc>
                <a:spcPct val="156250"/>
              </a:lnSpc>
              <a:spcBef>
                <a:spcPts val="0"/>
              </a:spcBef>
              <a:spcAft>
                <a:spcPts val="0"/>
              </a:spcAft>
              <a:buSzPts val="1700"/>
              <a:buChar char="○"/>
            </a:pPr>
            <a:r>
              <a:rPr lang="en" sz="1700">
                <a:highlight>
                  <a:srgbClr val="FFFFFF"/>
                </a:highlight>
              </a:rPr>
              <a:t>¬ (a Λ b) = ¬a V ¬b </a:t>
            </a:r>
            <a:endParaRPr sz="1700">
              <a:highlight>
                <a:srgbClr val="FFFFFF"/>
              </a:highlight>
            </a:endParaRPr>
          </a:p>
          <a:p>
            <a:pPr marL="914400" marR="25400" lvl="1" indent="-336550" algn="l" rtl="0">
              <a:lnSpc>
                <a:spcPct val="156250"/>
              </a:lnSpc>
              <a:spcBef>
                <a:spcPts val="0"/>
              </a:spcBef>
              <a:spcAft>
                <a:spcPts val="0"/>
              </a:spcAft>
              <a:buSzPts val="1700"/>
              <a:buChar char="○"/>
            </a:pPr>
            <a:r>
              <a:rPr lang="en" sz="1700">
                <a:highlight>
                  <a:srgbClr val="FFFFFF"/>
                </a:highlight>
              </a:rPr>
              <a:t>¬ ¬ a = a</a:t>
            </a:r>
            <a:endParaRPr sz="1700">
              <a:highlight>
                <a:srgbClr val="FFFFFF"/>
              </a:highlight>
            </a:endParaRPr>
          </a:p>
          <a:p>
            <a:pPr marL="457200" marR="25400" lvl="0" indent="-336550" algn="l" rtl="0">
              <a:lnSpc>
                <a:spcPct val="156250"/>
              </a:lnSpc>
              <a:spcBef>
                <a:spcPts val="0"/>
              </a:spcBef>
              <a:spcAft>
                <a:spcPts val="0"/>
              </a:spcAft>
              <a:buSzPts val="1700"/>
              <a:buChar char="●"/>
            </a:pPr>
            <a:r>
              <a:rPr lang="en" sz="1700">
                <a:highlight>
                  <a:srgbClr val="FFFFFF"/>
                </a:highlight>
              </a:rPr>
              <a:t>Standardize variables</a:t>
            </a:r>
            <a:endParaRPr sz="1700">
              <a:highlight>
                <a:srgbClr val="FFFFFF"/>
              </a:highlight>
            </a:endParaRPr>
          </a:p>
          <a:p>
            <a:pPr marL="457200" marR="25400" lvl="0" indent="-336550" algn="l" rtl="0">
              <a:lnSpc>
                <a:spcPct val="156250"/>
              </a:lnSpc>
              <a:spcBef>
                <a:spcPts val="0"/>
              </a:spcBef>
              <a:spcAft>
                <a:spcPts val="0"/>
              </a:spcAft>
              <a:buSzPts val="1700"/>
              <a:buChar char="●"/>
            </a:pPr>
            <a:r>
              <a:rPr lang="en" sz="1700">
                <a:highlight>
                  <a:srgbClr val="FFFFFF"/>
                </a:highlight>
              </a:rPr>
              <a:t>Drop universal quantifiers </a:t>
            </a:r>
            <a:endParaRPr sz="1700">
              <a:highlight>
                <a:srgbClr val="FFFFFF"/>
              </a:highlight>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635"/>
        <p:cNvGrpSpPr/>
        <p:nvPr/>
      </p:nvGrpSpPr>
      <p:grpSpPr>
        <a:xfrm>
          <a:off x="0" y="0"/>
          <a:ext cx="0" cy="0"/>
          <a:chOff x="0" y="0"/>
          <a:chExt cx="0" cy="0"/>
        </a:xfrm>
      </p:grpSpPr>
      <p:sp>
        <p:nvSpPr>
          <p:cNvPr id="636" name="Google Shape;636;p111"/>
          <p:cNvSpPr txBox="1">
            <a:spLocks noGrp="1"/>
          </p:cNvSpPr>
          <p:nvPr>
            <p:ph type="body" idx="1"/>
          </p:nvPr>
        </p:nvSpPr>
        <p:spPr>
          <a:xfrm>
            <a:off x="311700" y="793025"/>
            <a:ext cx="4001700" cy="1971300"/>
          </a:xfrm>
          <a:prstGeom prst="rect">
            <a:avLst/>
          </a:prstGeom>
        </p:spPr>
        <p:txBody>
          <a:bodyPr spcFirstLastPara="1" wrap="square" lIns="91425" tIns="91425" rIns="91425" bIns="91425" anchor="t" anchorCtr="0">
            <a:normAutofit fontScale="92500" lnSpcReduction="10000"/>
          </a:bodyPr>
          <a:lstStyle/>
          <a:p>
            <a:pPr marL="457200" marR="25400" lvl="0" indent="-342900" algn="l" rtl="0">
              <a:lnSpc>
                <a:spcPct val="156250"/>
              </a:lnSpc>
              <a:spcBef>
                <a:spcPts val="1500"/>
              </a:spcBef>
              <a:spcAft>
                <a:spcPts val="0"/>
              </a:spcAft>
              <a:buSzPts val="1800"/>
              <a:buAutoNum type="arabicPeriod"/>
            </a:pPr>
            <a:r>
              <a:rPr lang="en" sz="1800">
                <a:highlight>
                  <a:schemeClr val="lt1"/>
                </a:highlight>
              </a:rPr>
              <a:t>∀x: graduating(x) </a:t>
            </a:r>
            <a:r>
              <a:rPr lang="en" sz="1800" b="1">
                <a:highlight>
                  <a:schemeClr val="lt1"/>
                </a:highlight>
              </a:rPr>
              <a:t>→</a:t>
            </a:r>
            <a:r>
              <a:rPr lang="en" sz="1800">
                <a:highlight>
                  <a:schemeClr val="lt1"/>
                </a:highlight>
              </a:rPr>
              <a:t> happy(x)</a:t>
            </a:r>
            <a:endParaRPr sz="1800">
              <a:highlight>
                <a:schemeClr val="lt1"/>
              </a:highlight>
            </a:endParaRPr>
          </a:p>
          <a:p>
            <a:pPr marL="457200" marR="25400" lvl="0" indent="-342900" algn="l" rtl="0">
              <a:lnSpc>
                <a:spcPct val="156250"/>
              </a:lnSpc>
              <a:spcBef>
                <a:spcPts val="0"/>
              </a:spcBef>
              <a:spcAft>
                <a:spcPts val="0"/>
              </a:spcAft>
              <a:buSzPts val="1800"/>
              <a:buAutoNum type="arabicPeriod"/>
            </a:pPr>
            <a:r>
              <a:rPr lang="en" sz="1800">
                <a:highlight>
                  <a:schemeClr val="lt1"/>
                </a:highlight>
              </a:rPr>
              <a:t>∀x: happy(x) </a:t>
            </a:r>
            <a:r>
              <a:rPr lang="en" sz="1800" b="1">
                <a:highlight>
                  <a:schemeClr val="lt1"/>
                </a:highlight>
              </a:rPr>
              <a:t>→</a:t>
            </a:r>
            <a:r>
              <a:rPr lang="en" sz="1800">
                <a:highlight>
                  <a:schemeClr val="lt1"/>
                </a:highlight>
              </a:rPr>
              <a:t> smile(x)</a:t>
            </a:r>
            <a:endParaRPr sz="1800">
              <a:highlight>
                <a:schemeClr val="lt1"/>
              </a:highlight>
            </a:endParaRPr>
          </a:p>
          <a:p>
            <a:pPr marL="457200" marR="25400" lvl="0" indent="-342900" algn="l" rtl="0">
              <a:lnSpc>
                <a:spcPct val="156250"/>
              </a:lnSpc>
              <a:spcBef>
                <a:spcPts val="0"/>
              </a:spcBef>
              <a:spcAft>
                <a:spcPts val="0"/>
              </a:spcAft>
              <a:buSzPts val="1800"/>
              <a:buAutoNum type="arabicPeriod"/>
            </a:pPr>
            <a:r>
              <a:rPr lang="en" sz="1800">
                <a:highlight>
                  <a:schemeClr val="lt1"/>
                </a:highlight>
              </a:rPr>
              <a:t>∃x: graduating(x)</a:t>
            </a:r>
            <a:endParaRPr sz="1800">
              <a:highlight>
                <a:schemeClr val="lt1"/>
              </a:highlight>
            </a:endParaRPr>
          </a:p>
          <a:p>
            <a:pPr marL="457200" marR="25400" lvl="0" indent="-342900" algn="l" rtl="0">
              <a:lnSpc>
                <a:spcPct val="156250"/>
              </a:lnSpc>
              <a:spcBef>
                <a:spcPts val="0"/>
              </a:spcBef>
              <a:spcAft>
                <a:spcPts val="0"/>
              </a:spcAft>
              <a:buSzPts val="1800"/>
              <a:buAutoNum type="arabicPeriod"/>
            </a:pPr>
            <a:r>
              <a:rPr lang="en" sz="1800">
                <a:highlight>
                  <a:schemeClr val="lt1"/>
                </a:highlight>
              </a:rPr>
              <a:t>¬ (∃x: smile(x))</a:t>
            </a:r>
            <a:endParaRPr sz="1800">
              <a:highlight>
                <a:schemeClr val="lt1"/>
              </a:highlight>
            </a:endParaRPr>
          </a:p>
        </p:txBody>
      </p:sp>
      <p:sp>
        <p:nvSpPr>
          <p:cNvPr id="637" name="Google Shape;637;p111"/>
          <p:cNvSpPr txBox="1"/>
          <p:nvPr/>
        </p:nvSpPr>
        <p:spPr>
          <a:xfrm>
            <a:off x="4639525" y="173825"/>
            <a:ext cx="4269000" cy="28305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800" b="1">
                <a:latin typeface="Times New Roman"/>
                <a:ea typeface="Times New Roman"/>
                <a:cs typeface="Times New Roman"/>
                <a:sym typeface="Times New Roman"/>
              </a:rPr>
              <a:t>Remove implications:</a:t>
            </a:r>
            <a:endParaRPr sz="1800" b="1">
              <a:latin typeface="Times New Roman"/>
              <a:ea typeface="Times New Roman"/>
              <a:cs typeface="Times New Roman"/>
              <a:sym typeface="Times New Roman"/>
            </a:endParaRPr>
          </a:p>
          <a:p>
            <a:pPr marL="0" lvl="0" indent="0" algn="l" rtl="0">
              <a:lnSpc>
                <a:spcPct val="115000"/>
              </a:lnSpc>
              <a:spcBef>
                <a:spcPts val="0"/>
              </a:spcBef>
              <a:spcAft>
                <a:spcPts val="0"/>
              </a:spcAft>
              <a:buNone/>
            </a:pPr>
            <a:endParaRPr sz="1800" b="1">
              <a:latin typeface="Times New Roman"/>
              <a:ea typeface="Times New Roman"/>
              <a:cs typeface="Times New Roman"/>
              <a:sym typeface="Times New Roman"/>
            </a:endParaRPr>
          </a:p>
          <a:p>
            <a:pPr marL="457200" marR="25400" lvl="0" indent="-342900" algn="l" rtl="0">
              <a:lnSpc>
                <a:spcPct val="156250"/>
              </a:lnSpc>
              <a:spcBef>
                <a:spcPts val="0"/>
              </a:spcBef>
              <a:spcAft>
                <a:spcPts val="0"/>
              </a:spcAft>
              <a:buSzPts val="1800"/>
              <a:buFont typeface="Times New Roman"/>
              <a:buAutoNum type="arabicPeriod"/>
            </a:pPr>
            <a:r>
              <a:rPr lang="en" sz="1800">
                <a:highlight>
                  <a:schemeClr val="lt1"/>
                </a:highlight>
                <a:latin typeface="Times New Roman"/>
                <a:ea typeface="Times New Roman"/>
                <a:cs typeface="Times New Roman"/>
                <a:sym typeface="Times New Roman"/>
              </a:rPr>
              <a:t>∀x: ¬  graduating(x) V happy(x)</a:t>
            </a:r>
            <a:endParaRPr sz="1800">
              <a:highlight>
                <a:schemeClr val="lt1"/>
              </a:highlight>
              <a:latin typeface="Times New Roman"/>
              <a:ea typeface="Times New Roman"/>
              <a:cs typeface="Times New Roman"/>
              <a:sym typeface="Times New Roman"/>
            </a:endParaRPr>
          </a:p>
          <a:p>
            <a:pPr marL="457200" marR="25400" lvl="0" indent="-342900" algn="l" rtl="0">
              <a:lnSpc>
                <a:spcPct val="156250"/>
              </a:lnSpc>
              <a:spcBef>
                <a:spcPts val="0"/>
              </a:spcBef>
              <a:spcAft>
                <a:spcPts val="0"/>
              </a:spcAft>
              <a:buSzPts val="1800"/>
              <a:buFont typeface="Times New Roman"/>
              <a:buAutoNum type="arabicPeriod"/>
            </a:pPr>
            <a:r>
              <a:rPr lang="en" sz="1800">
                <a:highlight>
                  <a:schemeClr val="lt1"/>
                </a:highlight>
                <a:latin typeface="Times New Roman"/>
                <a:ea typeface="Times New Roman"/>
                <a:cs typeface="Times New Roman"/>
                <a:sym typeface="Times New Roman"/>
              </a:rPr>
              <a:t>∀x: ¬ happy(x) V smile(x)</a:t>
            </a:r>
            <a:endParaRPr sz="1800">
              <a:highlight>
                <a:schemeClr val="lt1"/>
              </a:highlight>
              <a:latin typeface="Times New Roman"/>
              <a:ea typeface="Times New Roman"/>
              <a:cs typeface="Times New Roman"/>
              <a:sym typeface="Times New Roman"/>
            </a:endParaRPr>
          </a:p>
          <a:p>
            <a:pPr marL="457200" marR="25400" lvl="0" indent="-342900" algn="l" rtl="0">
              <a:lnSpc>
                <a:spcPct val="156250"/>
              </a:lnSpc>
              <a:spcBef>
                <a:spcPts val="0"/>
              </a:spcBef>
              <a:spcAft>
                <a:spcPts val="0"/>
              </a:spcAft>
              <a:buSzPts val="1800"/>
              <a:buFont typeface="Times New Roman"/>
              <a:buAutoNum type="arabicPeriod"/>
            </a:pPr>
            <a:r>
              <a:rPr lang="en" sz="1800">
                <a:highlight>
                  <a:schemeClr val="lt1"/>
                </a:highlight>
                <a:latin typeface="Times New Roman"/>
                <a:ea typeface="Times New Roman"/>
                <a:cs typeface="Times New Roman"/>
                <a:sym typeface="Times New Roman"/>
              </a:rPr>
              <a:t>∃x: graduating(x)</a:t>
            </a:r>
            <a:endParaRPr sz="1800">
              <a:highlight>
                <a:schemeClr val="lt1"/>
              </a:highlight>
              <a:latin typeface="Times New Roman"/>
              <a:ea typeface="Times New Roman"/>
              <a:cs typeface="Times New Roman"/>
              <a:sym typeface="Times New Roman"/>
            </a:endParaRPr>
          </a:p>
          <a:p>
            <a:pPr marL="457200" marR="25400" lvl="0" indent="-342900" algn="l" rtl="0">
              <a:lnSpc>
                <a:spcPct val="156250"/>
              </a:lnSpc>
              <a:spcBef>
                <a:spcPts val="0"/>
              </a:spcBef>
              <a:spcAft>
                <a:spcPts val="0"/>
              </a:spcAft>
              <a:buSzPts val="1800"/>
              <a:buFont typeface="Times New Roman"/>
              <a:buAutoNum type="arabicPeriod"/>
            </a:pPr>
            <a:r>
              <a:rPr lang="en" sz="1800">
                <a:highlight>
                  <a:schemeClr val="lt1"/>
                </a:highlight>
                <a:latin typeface="Times New Roman"/>
                <a:ea typeface="Times New Roman"/>
                <a:cs typeface="Times New Roman"/>
                <a:sym typeface="Times New Roman"/>
              </a:rPr>
              <a:t>¬ (∃x: smile(x))</a:t>
            </a:r>
            <a:endParaRPr sz="1800">
              <a:highlight>
                <a:schemeClr val="lt1"/>
              </a:highlight>
              <a:latin typeface="Times New Roman"/>
              <a:ea typeface="Times New Roman"/>
              <a:cs typeface="Times New Roman"/>
              <a:sym typeface="Times New Roman"/>
            </a:endParaRPr>
          </a:p>
          <a:p>
            <a:pPr marL="0" lvl="0" indent="0" algn="l" rtl="0">
              <a:spcBef>
                <a:spcPts val="0"/>
              </a:spcBef>
              <a:spcAft>
                <a:spcPts val="0"/>
              </a:spcAft>
              <a:buNone/>
            </a:pPr>
            <a:endParaRPr sz="1800">
              <a:latin typeface="Times New Roman"/>
              <a:ea typeface="Times New Roman"/>
              <a:cs typeface="Times New Roman"/>
              <a:sym typeface="Times New Roman"/>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641"/>
        <p:cNvGrpSpPr/>
        <p:nvPr/>
      </p:nvGrpSpPr>
      <p:grpSpPr>
        <a:xfrm>
          <a:off x="0" y="0"/>
          <a:ext cx="0" cy="0"/>
          <a:chOff x="0" y="0"/>
          <a:chExt cx="0" cy="0"/>
        </a:xfrm>
      </p:grpSpPr>
      <p:sp>
        <p:nvSpPr>
          <p:cNvPr id="642" name="Google Shape;642;p112"/>
          <p:cNvSpPr txBox="1">
            <a:spLocks noGrp="1"/>
          </p:cNvSpPr>
          <p:nvPr>
            <p:ph type="body" idx="1"/>
          </p:nvPr>
        </p:nvSpPr>
        <p:spPr>
          <a:xfrm>
            <a:off x="311700" y="173825"/>
            <a:ext cx="3999900" cy="4872000"/>
          </a:xfrm>
          <a:prstGeom prst="rect">
            <a:avLst/>
          </a:prstGeom>
        </p:spPr>
        <p:txBody>
          <a:bodyPr spcFirstLastPara="1" wrap="square" lIns="91425" tIns="91425" rIns="91425" bIns="91425" anchor="t" anchorCtr="0">
            <a:normAutofit/>
          </a:bodyPr>
          <a:lstStyle/>
          <a:p>
            <a:pPr marL="457200" marR="25400" lvl="0" indent="-342900" algn="l" rtl="0">
              <a:lnSpc>
                <a:spcPct val="156250"/>
              </a:lnSpc>
              <a:spcBef>
                <a:spcPts val="1500"/>
              </a:spcBef>
              <a:spcAft>
                <a:spcPts val="0"/>
              </a:spcAft>
              <a:buSzPts val="1800"/>
              <a:buAutoNum type="arabicPeriod"/>
            </a:pPr>
            <a:r>
              <a:rPr lang="en" sz="1800">
                <a:highlight>
                  <a:schemeClr val="lt1"/>
                </a:highlight>
              </a:rPr>
              <a:t>∀x: graduating(x) </a:t>
            </a:r>
            <a:r>
              <a:rPr lang="en" sz="1800" b="1">
                <a:highlight>
                  <a:schemeClr val="lt1"/>
                </a:highlight>
              </a:rPr>
              <a:t>→</a:t>
            </a:r>
            <a:r>
              <a:rPr lang="en" sz="1800">
                <a:highlight>
                  <a:schemeClr val="lt1"/>
                </a:highlight>
              </a:rPr>
              <a:t> happy(x)</a:t>
            </a:r>
            <a:endParaRPr sz="1800">
              <a:highlight>
                <a:schemeClr val="lt1"/>
              </a:highlight>
            </a:endParaRPr>
          </a:p>
          <a:p>
            <a:pPr marL="457200" marR="25400" lvl="0" indent="-342900" algn="l" rtl="0">
              <a:lnSpc>
                <a:spcPct val="156250"/>
              </a:lnSpc>
              <a:spcBef>
                <a:spcPts val="0"/>
              </a:spcBef>
              <a:spcAft>
                <a:spcPts val="0"/>
              </a:spcAft>
              <a:buSzPts val="1800"/>
              <a:buAutoNum type="arabicPeriod"/>
            </a:pPr>
            <a:r>
              <a:rPr lang="en" sz="1800">
                <a:highlight>
                  <a:schemeClr val="lt1"/>
                </a:highlight>
              </a:rPr>
              <a:t>∀x: happy(x) </a:t>
            </a:r>
            <a:r>
              <a:rPr lang="en" sz="1800" b="1">
                <a:highlight>
                  <a:schemeClr val="lt1"/>
                </a:highlight>
              </a:rPr>
              <a:t>→</a:t>
            </a:r>
            <a:r>
              <a:rPr lang="en" sz="1800">
                <a:highlight>
                  <a:schemeClr val="lt1"/>
                </a:highlight>
              </a:rPr>
              <a:t> smile(x)</a:t>
            </a:r>
            <a:endParaRPr sz="1800">
              <a:highlight>
                <a:schemeClr val="lt1"/>
              </a:highlight>
            </a:endParaRPr>
          </a:p>
          <a:p>
            <a:pPr marL="457200" marR="25400" lvl="0" indent="-342900" algn="l" rtl="0">
              <a:lnSpc>
                <a:spcPct val="156250"/>
              </a:lnSpc>
              <a:spcBef>
                <a:spcPts val="0"/>
              </a:spcBef>
              <a:spcAft>
                <a:spcPts val="0"/>
              </a:spcAft>
              <a:buSzPts val="1800"/>
              <a:buAutoNum type="arabicPeriod"/>
            </a:pPr>
            <a:r>
              <a:rPr lang="en" sz="1800">
                <a:highlight>
                  <a:schemeClr val="lt1"/>
                </a:highlight>
              </a:rPr>
              <a:t>∃x: graduating(x)</a:t>
            </a:r>
            <a:endParaRPr sz="1800">
              <a:highlight>
                <a:schemeClr val="lt1"/>
              </a:highlight>
            </a:endParaRPr>
          </a:p>
          <a:p>
            <a:pPr marL="457200" marR="25400" lvl="0" indent="-342900" algn="l" rtl="0">
              <a:lnSpc>
                <a:spcPct val="156250"/>
              </a:lnSpc>
              <a:spcBef>
                <a:spcPts val="0"/>
              </a:spcBef>
              <a:spcAft>
                <a:spcPts val="0"/>
              </a:spcAft>
              <a:buSzPts val="1800"/>
              <a:buAutoNum type="arabicPeriod"/>
            </a:pPr>
            <a:r>
              <a:rPr lang="en" sz="1600">
                <a:highlight>
                  <a:schemeClr val="lt1"/>
                </a:highlight>
              </a:rPr>
              <a:t>¬ (</a:t>
            </a:r>
            <a:r>
              <a:rPr lang="en" sz="1800">
                <a:highlight>
                  <a:schemeClr val="lt1"/>
                </a:highlight>
              </a:rPr>
              <a:t>∃x: smile(x))</a:t>
            </a:r>
            <a:endParaRPr sz="1800">
              <a:highlight>
                <a:schemeClr val="lt1"/>
              </a:highlight>
            </a:endParaRPr>
          </a:p>
          <a:p>
            <a:pPr marL="0" lvl="0" indent="0" algn="l" rtl="0">
              <a:spcBef>
                <a:spcPts val="1200"/>
              </a:spcBef>
              <a:spcAft>
                <a:spcPts val="0"/>
              </a:spcAft>
              <a:buNone/>
            </a:pPr>
            <a:r>
              <a:rPr lang="en" sz="1600" b="1"/>
              <a:t>Remove implications:</a:t>
            </a:r>
            <a:endParaRPr sz="1600" b="1"/>
          </a:p>
          <a:p>
            <a:pPr marL="457200" marR="25400" lvl="0" indent="-317500" algn="l" rtl="0">
              <a:lnSpc>
                <a:spcPct val="156250"/>
              </a:lnSpc>
              <a:spcBef>
                <a:spcPts val="0"/>
              </a:spcBef>
              <a:spcAft>
                <a:spcPts val="0"/>
              </a:spcAft>
              <a:buSzPts val="1400"/>
              <a:buAutoNum type="arabicPeriod"/>
            </a:pPr>
            <a:r>
              <a:rPr lang="en" sz="1800">
                <a:highlight>
                  <a:schemeClr val="lt1"/>
                </a:highlight>
              </a:rPr>
              <a:t>∀x: </a:t>
            </a:r>
            <a:r>
              <a:rPr lang="en" sz="1600">
                <a:highlight>
                  <a:schemeClr val="lt1"/>
                </a:highlight>
              </a:rPr>
              <a:t>¬  </a:t>
            </a:r>
            <a:r>
              <a:rPr lang="en" sz="1800">
                <a:highlight>
                  <a:schemeClr val="lt1"/>
                </a:highlight>
              </a:rPr>
              <a:t>graduating(x) </a:t>
            </a:r>
            <a:r>
              <a:rPr lang="en">
                <a:highlight>
                  <a:schemeClr val="lt1"/>
                </a:highlight>
              </a:rPr>
              <a:t>V </a:t>
            </a:r>
            <a:r>
              <a:rPr lang="en" sz="1800">
                <a:highlight>
                  <a:schemeClr val="lt1"/>
                </a:highlight>
              </a:rPr>
              <a:t>happy(x)</a:t>
            </a:r>
            <a:endParaRPr sz="1800">
              <a:highlight>
                <a:schemeClr val="lt1"/>
              </a:highlight>
            </a:endParaRPr>
          </a:p>
          <a:p>
            <a:pPr marL="457200" marR="25400" lvl="0" indent="-317500" algn="l" rtl="0">
              <a:lnSpc>
                <a:spcPct val="156250"/>
              </a:lnSpc>
              <a:spcBef>
                <a:spcPts val="0"/>
              </a:spcBef>
              <a:spcAft>
                <a:spcPts val="0"/>
              </a:spcAft>
              <a:buSzPts val="1400"/>
              <a:buAutoNum type="arabicPeriod"/>
            </a:pPr>
            <a:r>
              <a:rPr lang="en" sz="1800">
                <a:highlight>
                  <a:schemeClr val="lt1"/>
                </a:highlight>
              </a:rPr>
              <a:t>∀x: </a:t>
            </a:r>
            <a:r>
              <a:rPr lang="en" sz="1600">
                <a:highlight>
                  <a:schemeClr val="lt1"/>
                </a:highlight>
              </a:rPr>
              <a:t>¬ </a:t>
            </a:r>
            <a:r>
              <a:rPr lang="en" sz="1800">
                <a:highlight>
                  <a:schemeClr val="lt1"/>
                </a:highlight>
              </a:rPr>
              <a:t>happy(x) </a:t>
            </a:r>
            <a:r>
              <a:rPr lang="en">
                <a:highlight>
                  <a:schemeClr val="lt1"/>
                </a:highlight>
              </a:rPr>
              <a:t>V </a:t>
            </a:r>
            <a:r>
              <a:rPr lang="en" sz="1800">
                <a:highlight>
                  <a:schemeClr val="lt1"/>
                </a:highlight>
              </a:rPr>
              <a:t>smile(x)</a:t>
            </a:r>
            <a:endParaRPr sz="1800">
              <a:highlight>
                <a:schemeClr val="lt1"/>
              </a:highlight>
            </a:endParaRPr>
          </a:p>
          <a:p>
            <a:pPr marL="457200" marR="25400" lvl="0" indent="-317500" algn="l" rtl="0">
              <a:lnSpc>
                <a:spcPct val="156250"/>
              </a:lnSpc>
              <a:spcBef>
                <a:spcPts val="0"/>
              </a:spcBef>
              <a:spcAft>
                <a:spcPts val="0"/>
              </a:spcAft>
              <a:buSzPts val="1400"/>
              <a:buAutoNum type="arabicPeriod"/>
            </a:pPr>
            <a:r>
              <a:rPr lang="en" sz="1800">
                <a:highlight>
                  <a:schemeClr val="lt1"/>
                </a:highlight>
              </a:rPr>
              <a:t>∃x: graduating(x)</a:t>
            </a:r>
            <a:endParaRPr sz="1800">
              <a:highlight>
                <a:schemeClr val="lt1"/>
              </a:highlight>
            </a:endParaRPr>
          </a:p>
          <a:p>
            <a:pPr marL="457200" marR="25400" lvl="0" indent="-317500" algn="l" rtl="0">
              <a:lnSpc>
                <a:spcPct val="156250"/>
              </a:lnSpc>
              <a:spcBef>
                <a:spcPts val="0"/>
              </a:spcBef>
              <a:spcAft>
                <a:spcPts val="0"/>
              </a:spcAft>
              <a:buSzPts val="1400"/>
              <a:buAutoNum type="arabicPeriod"/>
            </a:pPr>
            <a:r>
              <a:rPr lang="en" sz="1600">
                <a:highlight>
                  <a:schemeClr val="lt1"/>
                </a:highlight>
              </a:rPr>
              <a:t>¬ (</a:t>
            </a:r>
            <a:r>
              <a:rPr lang="en" sz="1800">
                <a:highlight>
                  <a:schemeClr val="lt1"/>
                </a:highlight>
              </a:rPr>
              <a:t>∃x: smile(x))</a:t>
            </a:r>
            <a:endParaRPr sz="1800">
              <a:highlight>
                <a:schemeClr val="lt1"/>
              </a:highlight>
            </a:endParaRPr>
          </a:p>
        </p:txBody>
      </p:sp>
      <p:sp>
        <p:nvSpPr>
          <p:cNvPr id="643" name="Google Shape;643;p112"/>
          <p:cNvSpPr txBox="1">
            <a:spLocks noGrp="1"/>
          </p:cNvSpPr>
          <p:nvPr>
            <p:ph type="body" idx="2"/>
          </p:nvPr>
        </p:nvSpPr>
        <p:spPr>
          <a:xfrm>
            <a:off x="4832400" y="209075"/>
            <a:ext cx="3999900" cy="4836900"/>
          </a:xfrm>
          <a:prstGeom prst="rect">
            <a:avLst/>
          </a:prstGeom>
        </p:spPr>
        <p:txBody>
          <a:bodyPr spcFirstLastPara="1" wrap="square" lIns="91425" tIns="91425" rIns="91425" bIns="91425" anchor="t" anchorCtr="0">
            <a:normAutofit/>
          </a:bodyPr>
          <a:lstStyle/>
          <a:p>
            <a:pPr marL="0" marR="25400" lvl="0" indent="0" algn="l" rtl="0">
              <a:lnSpc>
                <a:spcPct val="156250"/>
              </a:lnSpc>
              <a:spcBef>
                <a:spcPts val="0"/>
              </a:spcBef>
              <a:spcAft>
                <a:spcPts val="0"/>
              </a:spcAft>
              <a:buNone/>
            </a:pPr>
            <a:r>
              <a:rPr lang="en" sz="1800" b="1">
                <a:highlight>
                  <a:schemeClr val="lt1"/>
                </a:highlight>
              </a:rPr>
              <a:t>Standardize variables: </a:t>
            </a:r>
            <a:endParaRPr sz="1800" b="1">
              <a:highlight>
                <a:schemeClr val="lt1"/>
              </a:highlight>
            </a:endParaRPr>
          </a:p>
          <a:p>
            <a:pPr marL="457200" marR="25400" lvl="0" indent="-342900" algn="l" rtl="0">
              <a:lnSpc>
                <a:spcPct val="156250"/>
              </a:lnSpc>
              <a:spcBef>
                <a:spcPts val="0"/>
              </a:spcBef>
              <a:spcAft>
                <a:spcPts val="0"/>
              </a:spcAft>
              <a:buSzPts val="1800"/>
              <a:buAutoNum type="arabicPeriod"/>
            </a:pPr>
            <a:r>
              <a:rPr lang="en" sz="1800">
                <a:highlight>
                  <a:schemeClr val="lt1"/>
                </a:highlight>
              </a:rPr>
              <a:t>∀x: </a:t>
            </a:r>
            <a:r>
              <a:rPr lang="en" sz="1600">
                <a:highlight>
                  <a:schemeClr val="lt1"/>
                </a:highlight>
              </a:rPr>
              <a:t>¬  </a:t>
            </a:r>
            <a:r>
              <a:rPr lang="en" sz="1800">
                <a:highlight>
                  <a:schemeClr val="lt1"/>
                </a:highlight>
              </a:rPr>
              <a:t>graduating(x) </a:t>
            </a:r>
            <a:r>
              <a:rPr lang="en">
                <a:highlight>
                  <a:schemeClr val="lt1"/>
                </a:highlight>
              </a:rPr>
              <a:t>V </a:t>
            </a:r>
            <a:r>
              <a:rPr lang="en" sz="1800">
                <a:highlight>
                  <a:schemeClr val="lt1"/>
                </a:highlight>
              </a:rPr>
              <a:t>happy(x)</a:t>
            </a:r>
            <a:endParaRPr sz="1800">
              <a:highlight>
                <a:schemeClr val="lt1"/>
              </a:highlight>
            </a:endParaRPr>
          </a:p>
          <a:p>
            <a:pPr marL="457200" marR="25400" lvl="0" indent="-342900" algn="l" rtl="0">
              <a:lnSpc>
                <a:spcPct val="156250"/>
              </a:lnSpc>
              <a:spcBef>
                <a:spcPts val="0"/>
              </a:spcBef>
              <a:spcAft>
                <a:spcPts val="0"/>
              </a:spcAft>
              <a:buSzPts val="1800"/>
              <a:buAutoNum type="arabicPeriod"/>
            </a:pPr>
            <a:r>
              <a:rPr lang="en" sz="1800">
                <a:highlight>
                  <a:schemeClr val="lt1"/>
                </a:highlight>
              </a:rPr>
              <a:t>∀y: </a:t>
            </a:r>
            <a:r>
              <a:rPr lang="en" sz="1600">
                <a:highlight>
                  <a:schemeClr val="lt1"/>
                </a:highlight>
              </a:rPr>
              <a:t>¬ </a:t>
            </a:r>
            <a:r>
              <a:rPr lang="en" sz="1800">
                <a:highlight>
                  <a:schemeClr val="lt1"/>
                </a:highlight>
              </a:rPr>
              <a:t>happy(y) </a:t>
            </a:r>
            <a:r>
              <a:rPr lang="en">
                <a:highlight>
                  <a:schemeClr val="lt1"/>
                </a:highlight>
              </a:rPr>
              <a:t>V </a:t>
            </a:r>
            <a:r>
              <a:rPr lang="en" sz="1800">
                <a:highlight>
                  <a:schemeClr val="lt1"/>
                </a:highlight>
              </a:rPr>
              <a:t>smile(y)</a:t>
            </a:r>
            <a:endParaRPr sz="1800">
              <a:highlight>
                <a:schemeClr val="lt1"/>
              </a:highlight>
            </a:endParaRPr>
          </a:p>
          <a:p>
            <a:pPr marL="457200" marR="25400" lvl="0" indent="-342900" algn="l" rtl="0">
              <a:lnSpc>
                <a:spcPct val="156250"/>
              </a:lnSpc>
              <a:spcBef>
                <a:spcPts val="0"/>
              </a:spcBef>
              <a:spcAft>
                <a:spcPts val="0"/>
              </a:spcAft>
              <a:buSzPts val="1800"/>
              <a:buAutoNum type="arabicPeriod"/>
            </a:pPr>
            <a:r>
              <a:rPr lang="en" sz="1800">
                <a:highlight>
                  <a:schemeClr val="lt1"/>
                </a:highlight>
              </a:rPr>
              <a:t>∃z: graduating(z)</a:t>
            </a:r>
            <a:endParaRPr sz="1800">
              <a:highlight>
                <a:schemeClr val="lt1"/>
              </a:highlight>
            </a:endParaRPr>
          </a:p>
          <a:p>
            <a:pPr marL="457200" marR="25400" lvl="0" indent="-342900" algn="l" rtl="0">
              <a:lnSpc>
                <a:spcPct val="156250"/>
              </a:lnSpc>
              <a:spcBef>
                <a:spcPts val="0"/>
              </a:spcBef>
              <a:spcAft>
                <a:spcPts val="0"/>
              </a:spcAft>
              <a:buSzPts val="1800"/>
              <a:buAutoNum type="arabicPeriod"/>
            </a:pPr>
            <a:r>
              <a:rPr lang="en" sz="1600">
                <a:highlight>
                  <a:schemeClr val="lt1"/>
                </a:highlight>
              </a:rPr>
              <a:t>¬ (</a:t>
            </a:r>
            <a:r>
              <a:rPr lang="en" sz="1800">
                <a:highlight>
                  <a:schemeClr val="lt1"/>
                </a:highlight>
              </a:rPr>
              <a:t>∃w: smile(w))</a:t>
            </a:r>
            <a:endParaRPr sz="1800">
              <a:highlight>
                <a:schemeClr val="lt1"/>
              </a:highlight>
            </a:endParaRPr>
          </a:p>
          <a:p>
            <a:pPr marL="0" marR="25400" lvl="0" indent="0" algn="l" rtl="0">
              <a:lnSpc>
                <a:spcPct val="156250"/>
              </a:lnSpc>
              <a:spcBef>
                <a:spcPts val="0"/>
              </a:spcBef>
              <a:spcAft>
                <a:spcPts val="0"/>
              </a:spcAft>
              <a:buNone/>
            </a:pPr>
            <a:endParaRPr sz="1800">
              <a:highlight>
                <a:schemeClr val="lt1"/>
              </a:highlight>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647"/>
        <p:cNvGrpSpPr/>
        <p:nvPr/>
      </p:nvGrpSpPr>
      <p:grpSpPr>
        <a:xfrm>
          <a:off x="0" y="0"/>
          <a:ext cx="0" cy="0"/>
          <a:chOff x="0" y="0"/>
          <a:chExt cx="0" cy="0"/>
        </a:xfrm>
      </p:grpSpPr>
      <p:sp>
        <p:nvSpPr>
          <p:cNvPr id="648" name="Google Shape;648;p113"/>
          <p:cNvSpPr txBox="1">
            <a:spLocks noGrp="1"/>
          </p:cNvSpPr>
          <p:nvPr>
            <p:ph type="body" idx="1"/>
          </p:nvPr>
        </p:nvSpPr>
        <p:spPr>
          <a:xfrm>
            <a:off x="311700" y="173825"/>
            <a:ext cx="3999900" cy="4872000"/>
          </a:xfrm>
          <a:prstGeom prst="rect">
            <a:avLst/>
          </a:prstGeom>
        </p:spPr>
        <p:txBody>
          <a:bodyPr spcFirstLastPara="1" wrap="square" lIns="91425" tIns="91425" rIns="91425" bIns="91425" anchor="t" anchorCtr="0">
            <a:normAutofit/>
          </a:bodyPr>
          <a:lstStyle/>
          <a:p>
            <a:pPr marL="457200" marR="25400" lvl="0" indent="-342900" algn="l" rtl="0">
              <a:lnSpc>
                <a:spcPct val="156250"/>
              </a:lnSpc>
              <a:spcBef>
                <a:spcPts val="1500"/>
              </a:spcBef>
              <a:spcAft>
                <a:spcPts val="0"/>
              </a:spcAft>
              <a:buSzPts val="1800"/>
              <a:buAutoNum type="arabicPeriod"/>
            </a:pPr>
            <a:r>
              <a:rPr lang="en" sz="1800">
                <a:highlight>
                  <a:schemeClr val="lt1"/>
                </a:highlight>
              </a:rPr>
              <a:t>∀x: graduating(x) </a:t>
            </a:r>
            <a:r>
              <a:rPr lang="en" sz="1800" b="1">
                <a:highlight>
                  <a:schemeClr val="lt1"/>
                </a:highlight>
              </a:rPr>
              <a:t>→</a:t>
            </a:r>
            <a:r>
              <a:rPr lang="en" sz="1800">
                <a:highlight>
                  <a:schemeClr val="lt1"/>
                </a:highlight>
              </a:rPr>
              <a:t> happy(x)</a:t>
            </a:r>
            <a:endParaRPr sz="1800">
              <a:highlight>
                <a:schemeClr val="lt1"/>
              </a:highlight>
            </a:endParaRPr>
          </a:p>
          <a:p>
            <a:pPr marL="457200" marR="25400" lvl="0" indent="-342900" algn="l" rtl="0">
              <a:lnSpc>
                <a:spcPct val="156250"/>
              </a:lnSpc>
              <a:spcBef>
                <a:spcPts val="0"/>
              </a:spcBef>
              <a:spcAft>
                <a:spcPts val="0"/>
              </a:spcAft>
              <a:buSzPts val="1800"/>
              <a:buAutoNum type="arabicPeriod"/>
            </a:pPr>
            <a:r>
              <a:rPr lang="en" sz="1800">
                <a:highlight>
                  <a:schemeClr val="lt1"/>
                </a:highlight>
              </a:rPr>
              <a:t>∀x: happy(x) </a:t>
            </a:r>
            <a:r>
              <a:rPr lang="en" sz="1800" b="1">
                <a:highlight>
                  <a:schemeClr val="lt1"/>
                </a:highlight>
              </a:rPr>
              <a:t>→</a:t>
            </a:r>
            <a:r>
              <a:rPr lang="en" sz="1800">
                <a:highlight>
                  <a:schemeClr val="lt1"/>
                </a:highlight>
              </a:rPr>
              <a:t> smile(x)</a:t>
            </a:r>
            <a:endParaRPr sz="1800">
              <a:highlight>
                <a:schemeClr val="lt1"/>
              </a:highlight>
            </a:endParaRPr>
          </a:p>
          <a:p>
            <a:pPr marL="457200" marR="25400" lvl="0" indent="-342900" algn="l" rtl="0">
              <a:lnSpc>
                <a:spcPct val="156250"/>
              </a:lnSpc>
              <a:spcBef>
                <a:spcPts val="0"/>
              </a:spcBef>
              <a:spcAft>
                <a:spcPts val="0"/>
              </a:spcAft>
              <a:buSzPts val="1800"/>
              <a:buAutoNum type="arabicPeriod"/>
            </a:pPr>
            <a:r>
              <a:rPr lang="en" sz="1800">
                <a:highlight>
                  <a:schemeClr val="lt1"/>
                </a:highlight>
              </a:rPr>
              <a:t>∃x: graduating(x)</a:t>
            </a:r>
            <a:endParaRPr sz="1800">
              <a:highlight>
                <a:schemeClr val="lt1"/>
              </a:highlight>
            </a:endParaRPr>
          </a:p>
          <a:p>
            <a:pPr marL="457200" marR="25400" lvl="0" indent="-342900" algn="l" rtl="0">
              <a:lnSpc>
                <a:spcPct val="156250"/>
              </a:lnSpc>
              <a:spcBef>
                <a:spcPts val="0"/>
              </a:spcBef>
              <a:spcAft>
                <a:spcPts val="0"/>
              </a:spcAft>
              <a:buSzPts val="1800"/>
              <a:buAutoNum type="arabicPeriod"/>
            </a:pPr>
            <a:r>
              <a:rPr lang="en" sz="1600">
                <a:highlight>
                  <a:schemeClr val="lt1"/>
                </a:highlight>
              </a:rPr>
              <a:t>¬ (</a:t>
            </a:r>
            <a:r>
              <a:rPr lang="en" sz="1800">
                <a:highlight>
                  <a:schemeClr val="lt1"/>
                </a:highlight>
              </a:rPr>
              <a:t>∃x: smile(x))</a:t>
            </a:r>
            <a:endParaRPr sz="1800">
              <a:highlight>
                <a:schemeClr val="lt1"/>
              </a:highlight>
            </a:endParaRPr>
          </a:p>
          <a:p>
            <a:pPr marL="0" lvl="0" indent="0" algn="l" rtl="0">
              <a:spcBef>
                <a:spcPts val="1200"/>
              </a:spcBef>
              <a:spcAft>
                <a:spcPts val="0"/>
              </a:spcAft>
              <a:buNone/>
            </a:pPr>
            <a:r>
              <a:rPr lang="en" sz="1600" b="1"/>
              <a:t>Remove implications:</a:t>
            </a:r>
            <a:endParaRPr sz="1600" b="1"/>
          </a:p>
          <a:p>
            <a:pPr marL="457200" marR="25400" lvl="0" indent="-317500" algn="l" rtl="0">
              <a:lnSpc>
                <a:spcPct val="156250"/>
              </a:lnSpc>
              <a:spcBef>
                <a:spcPts val="0"/>
              </a:spcBef>
              <a:spcAft>
                <a:spcPts val="0"/>
              </a:spcAft>
              <a:buSzPts val="1400"/>
              <a:buAutoNum type="arabicPeriod"/>
            </a:pPr>
            <a:r>
              <a:rPr lang="en" sz="1800">
                <a:highlight>
                  <a:schemeClr val="lt1"/>
                </a:highlight>
              </a:rPr>
              <a:t>∀x: </a:t>
            </a:r>
            <a:r>
              <a:rPr lang="en" sz="1600">
                <a:highlight>
                  <a:schemeClr val="lt1"/>
                </a:highlight>
              </a:rPr>
              <a:t>¬  </a:t>
            </a:r>
            <a:r>
              <a:rPr lang="en" sz="1800">
                <a:highlight>
                  <a:schemeClr val="lt1"/>
                </a:highlight>
              </a:rPr>
              <a:t>graduating(x) </a:t>
            </a:r>
            <a:r>
              <a:rPr lang="en">
                <a:highlight>
                  <a:schemeClr val="lt1"/>
                </a:highlight>
              </a:rPr>
              <a:t>V </a:t>
            </a:r>
            <a:r>
              <a:rPr lang="en" sz="1800">
                <a:highlight>
                  <a:schemeClr val="lt1"/>
                </a:highlight>
              </a:rPr>
              <a:t>happy(x)</a:t>
            </a:r>
            <a:endParaRPr sz="1800">
              <a:highlight>
                <a:schemeClr val="lt1"/>
              </a:highlight>
            </a:endParaRPr>
          </a:p>
          <a:p>
            <a:pPr marL="457200" marR="25400" lvl="0" indent="-317500" algn="l" rtl="0">
              <a:lnSpc>
                <a:spcPct val="156250"/>
              </a:lnSpc>
              <a:spcBef>
                <a:spcPts val="0"/>
              </a:spcBef>
              <a:spcAft>
                <a:spcPts val="0"/>
              </a:spcAft>
              <a:buSzPts val="1400"/>
              <a:buAutoNum type="arabicPeriod"/>
            </a:pPr>
            <a:r>
              <a:rPr lang="en" sz="1800">
                <a:highlight>
                  <a:schemeClr val="lt1"/>
                </a:highlight>
              </a:rPr>
              <a:t>∀x: </a:t>
            </a:r>
            <a:r>
              <a:rPr lang="en" sz="1600">
                <a:highlight>
                  <a:schemeClr val="lt1"/>
                </a:highlight>
              </a:rPr>
              <a:t>¬ </a:t>
            </a:r>
            <a:r>
              <a:rPr lang="en" sz="1800">
                <a:highlight>
                  <a:schemeClr val="lt1"/>
                </a:highlight>
              </a:rPr>
              <a:t>happy(x) </a:t>
            </a:r>
            <a:r>
              <a:rPr lang="en">
                <a:highlight>
                  <a:schemeClr val="lt1"/>
                </a:highlight>
              </a:rPr>
              <a:t>V </a:t>
            </a:r>
            <a:r>
              <a:rPr lang="en" sz="1800">
                <a:highlight>
                  <a:schemeClr val="lt1"/>
                </a:highlight>
              </a:rPr>
              <a:t>smile(x)</a:t>
            </a:r>
            <a:endParaRPr sz="1800">
              <a:highlight>
                <a:schemeClr val="lt1"/>
              </a:highlight>
            </a:endParaRPr>
          </a:p>
          <a:p>
            <a:pPr marL="457200" marR="25400" lvl="0" indent="-317500" algn="l" rtl="0">
              <a:lnSpc>
                <a:spcPct val="156250"/>
              </a:lnSpc>
              <a:spcBef>
                <a:spcPts val="0"/>
              </a:spcBef>
              <a:spcAft>
                <a:spcPts val="0"/>
              </a:spcAft>
              <a:buSzPts val="1400"/>
              <a:buAutoNum type="arabicPeriod"/>
            </a:pPr>
            <a:r>
              <a:rPr lang="en" sz="1800">
                <a:highlight>
                  <a:schemeClr val="lt1"/>
                </a:highlight>
              </a:rPr>
              <a:t>∃x: graduating(x)</a:t>
            </a:r>
            <a:endParaRPr sz="1800">
              <a:highlight>
                <a:schemeClr val="lt1"/>
              </a:highlight>
            </a:endParaRPr>
          </a:p>
          <a:p>
            <a:pPr marL="457200" marR="25400" lvl="0" indent="-317500" algn="l" rtl="0">
              <a:lnSpc>
                <a:spcPct val="156250"/>
              </a:lnSpc>
              <a:spcBef>
                <a:spcPts val="0"/>
              </a:spcBef>
              <a:spcAft>
                <a:spcPts val="0"/>
              </a:spcAft>
              <a:buSzPts val="1400"/>
              <a:buAutoNum type="arabicPeriod"/>
            </a:pPr>
            <a:r>
              <a:rPr lang="en" sz="1600">
                <a:highlight>
                  <a:schemeClr val="lt1"/>
                </a:highlight>
              </a:rPr>
              <a:t>¬ (</a:t>
            </a:r>
            <a:r>
              <a:rPr lang="en" sz="1800">
                <a:highlight>
                  <a:schemeClr val="lt1"/>
                </a:highlight>
              </a:rPr>
              <a:t>∃x: smile(x))</a:t>
            </a:r>
            <a:endParaRPr sz="1800">
              <a:highlight>
                <a:schemeClr val="lt1"/>
              </a:highlight>
            </a:endParaRPr>
          </a:p>
        </p:txBody>
      </p:sp>
      <p:sp>
        <p:nvSpPr>
          <p:cNvPr id="649" name="Google Shape;649;p113"/>
          <p:cNvSpPr txBox="1">
            <a:spLocks noGrp="1"/>
          </p:cNvSpPr>
          <p:nvPr>
            <p:ph type="body" idx="2"/>
          </p:nvPr>
        </p:nvSpPr>
        <p:spPr>
          <a:xfrm>
            <a:off x="4832400" y="209075"/>
            <a:ext cx="3999900" cy="4836900"/>
          </a:xfrm>
          <a:prstGeom prst="rect">
            <a:avLst/>
          </a:prstGeom>
        </p:spPr>
        <p:txBody>
          <a:bodyPr spcFirstLastPara="1" wrap="square" lIns="91425" tIns="91425" rIns="91425" bIns="91425" anchor="t" anchorCtr="0">
            <a:normAutofit lnSpcReduction="10000"/>
          </a:bodyPr>
          <a:lstStyle/>
          <a:p>
            <a:pPr marL="0" marR="25400" lvl="0" indent="0" algn="l" rtl="0">
              <a:lnSpc>
                <a:spcPct val="156250"/>
              </a:lnSpc>
              <a:spcBef>
                <a:spcPts val="0"/>
              </a:spcBef>
              <a:spcAft>
                <a:spcPts val="0"/>
              </a:spcAft>
              <a:buNone/>
            </a:pPr>
            <a:r>
              <a:rPr lang="en" sz="1800" b="1">
                <a:highlight>
                  <a:schemeClr val="lt1"/>
                </a:highlight>
              </a:rPr>
              <a:t>Standardize variables: </a:t>
            </a:r>
            <a:endParaRPr sz="1800" b="1">
              <a:highlight>
                <a:schemeClr val="lt1"/>
              </a:highlight>
            </a:endParaRPr>
          </a:p>
          <a:p>
            <a:pPr marL="457200" marR="25400" lvl="0" indent="-342900" algn="l" rtl="0">
              <a:lnSpc>
                <a:spcPct val="156250"/>
              </a:lnSpc>
              <a:spcBef>
                <a:spcPts val="0"/>
              </a:spcBef>
              <a:spcAft>
                <a:spcPts val="0"/>
              </a:spcAft>
              <a:buSzPts val="1800"/>
              <a:buAutoNum type="arabicPeriod"/>
            </a:pPr>
            <a:r>
              <a:rPr lang="en" sz="1800">
                <a:highlight>
                  <a:schemeClr val="lt1"/>
                </a:highlight>
              </a:rPr>
              <a:t>∀x: </a:t>
            </a:r>
            <a:r>
              <a:rPr lang="en" sz="1600">
                <a:highlight>
                  <a:schemeClr val="lt1"/>
                </a:highlight>
              </a:rPr>
              <a:t>¬  </a:t>
            </a:r>
            <a:r>
              <a:rPr lang="en" sz="1800">
                <a:highlight>
                  <a:schemeClr val="lt1"/>
                </a:highlight>
              </a:rPr>
              <a:t>graduating(x) </a:t>
            </a:r>
            <a:r>
              <a:rPr lang="en">
                <a:highlight>
                  <a:schemeClr val="lt1"/>
                </a:highlight>
              </a:rPr>
              <a:t>V </a:t>
            </a:r>
            <a:r>
              <a:rPr lang="en" sz="1800">
                <a:highlight>
                  <a:schemeClr val="lt1"/>
                </a:highlight>
              </a:rPr>
              <a:t>happy(x)</a:t>
            </a:r>
            <a:endParaRPr sz="1800">
              <a:highlight>
                <a:schemeClr val="lt1"/>
              </a:highlight>
            </a:endParaRPr>
          </a:p>
          <a:p>
            <a:pPr marL="457200" marR="25400" lvl="0" indent="-342900" algn="l" rtl="0">
              <a:lnSpc>
                <a:spcPct val="156250"/>
              </a:lnSpc>
              <a:spcBef>
                <a:spcPts val="0"/>
              </a:spcBef>
              <a:spcAft>
                <a:spcPts val="0"/>
              </a:spcAft>
              <a:buSzPts val="1800"/>
              <a:buAutoNum type="arabicPeriod"/>
            </a:pPr>
            <a:r>
              <a:rPr lang="en" sz="1800">
                <a:highlight>
                  <a:schemeClr val="lt1"/>
                </a:highlight>
              </a:rPr>
              <a:t>∀y: </a:t>
            </a:r>
            <a:r>
              <a:rPr lang="en" sz="1600">
                <a:highlight>
                  <a:schemeClr val="lt1"/>
                </a:highlight>
              </a:rPr>
              <a:t>¬ </a:t>
            </a:r>
            <a:r>
              <a:rPr lang="en" sz="1800">
                <a:highlight>
                  <a:schemeClr val="lt1"/>
                </a:highlight>
              </a:rPr>
              <a:t>happy(y) </a:t>
            </a:r>
            <a:r>
              <a:rPr lang="en">
                <a:highlight>
                  <a:schemeClr val="lt1"/>
                </a:highlight>
              </a:rPr>
              <a:t>V </a:t>
            </a:r>
            <a:r>
              <a:rPr lang="en" sz="1800">
                <a:highlight>
                  <a:schemeClr val="lt1"/>
                </a:highlight>
              </a:rPr>
              <a:t>smile(y)</a:t>
            </a:r>
            <a:endParaRPr sz="1800">
              <a:highlight>
                <a:schemeClr val="lt1"/>
              </a:highlight>
            </a:endParaRPr>
          </a:p>
          <a:p>
            <a:pPr marL="457200" marR="25400" lvl="0" indent="-342900" algn="l" rtl="0">
              <a:lnSpc>
                <a:spcPct val="156250"/>
              </a:lnSpc>
              <a:spcBef>
                <a:spcPts val="0"/>
              </a:spcBef>
              <a:spcAft>
                <a:spcPts val="0"/>
              </a:spcAft>
              <a:buSzPts val="1800"/>
              <a:buAutoNum type="arabicPeriod"/>
            </a:pPr>
            <a:r>
              <a:rPr lang="en" sz="1800">
                <a:highlight>
                  <a:schemeClr val="lt1"/>
                </a:highlight>
              </a:rPr>
              <a:t>∃z: graduating(z)</a:t>
            </a:r>
            <a:endParaRPr sz="1800">
              <a:highlight>
                <a:schemeClr val="lt1"/>
              </a:highlight>
            </a:endParaRPr>
          </a:p>
          <a:p>
            <a:pPr marL="457200" marR="25400" lvl="0" indent="-342900" algn="l" rtl="0">
              <a:lnSpc>
                <a:spcPct val="156250"/>
              </a:lnSpc>
              <a:spcBef>
                <a:spcPts val="0"/>
              </a:spcBef>
              <a:spcAft>
                <a:spcPts val="0"/>
              </a:spcAft>
              <a:buSzPts val="1800"/>
              <a:buAutoNum type="arabicPeriod"/>
            </a:pPr>
            <a:r>
              <a:rPr lang="en" sz="1600">
                <a:highlight>
                  <a:schemeClr val="lt1"/>
                </a:highlight>
              </a:rPr>
              <a:t>¬ (</a:t>
            </a:r>
            <a:r>
              <a:rPr lang="en" sz="1800">
                <a:highlight>
                  <a:schemeClr val="lt1"/>
                </a:highlight>
              </a:rPr>
              <a:t>∃w: smile(w))</a:t>
            </a:r>
            <a:endParaRPr sz="1800">
              <a:highlight>
                <a:schemeClr val="lt1"/>
              </a:highlight>
            </a:endParaRPr>
          </a:p>
          <a:p>
            <a:pPr marL="0" marR="25400" lvl="0" indent="0" algn="l" rtl="0">
              <a:lnSpc>
                <a:spcPct val="156250"/>
              </a:lnSpc>
              <a:spcBef>
                <a:spcPts val="0"/>
              </a:spcBef>
              <a:spcAft>
                <a:spcPts val="0"/>
              </a:spcAft>
              <a:buNone/>
            </a:pPr>
            <a:r>
              <a:rPr lang="en" sz="1800" b="1">
                <a:highlight>
                  <a:schemeClr val="lt1"/>
                </a:highlight>
              </a:rPr>
              <a:t>Move negation inverds and remove quantifiers : </a:t>
            </a:r>
            <a:endParaRPr sz="1800" b="1">
              <a:highlight>
                <a:schemeClr val="lt1"/>
              </a:highlight>
            </a:endParaRPr>
          </a:p>
          <a:p>
            <a:pPr marL="457200" marR="25400" lvl="0" indent="-317500" algn="l" rtl="0">
              <a:lnSpc>
                <a:spcPct val="156250"/>
              </a:lnSpc>
              <a:spcBef>
                <a:spcPts val="0"/>
              </a:spcBef>
              <a:spcAft>
                <a:spcPts val="0"/>
              </a:spcAft>
              <a:buSzPts val="1400"/>
              <a:buAutoNum type="arabicPeriod"/>
            </a:pPr>
            <a:r>
              <a:rPr lang="en" sz="1600">
                <a:highlight>
                  <a:schemeClr val="lt1"/>
                </a:highlight>
              </a:rPr>
              <a:t>¬  </a:t>
            </a:r>
            <a:r>
              <a:rPr lang="en" sz="1800">
                <a:highlight>
                  <a:schemeClr val="lt1"/>
                </a:highlight>
              </a:rPr>
              <a:t>graduating(x) </a:t>
            </a:r>
            <a:r>
              <a:rPr lang="en">
                <a:highlight>
                  <a:schemeClr val="lt1"/>
                </a:highlight>
              </a:rPr>
              <a:t>V </a:t>
            </a:r>
            <a:r>
              <a:rPr lang="en" sz="1800">
                <a:highlight>
                  <a:schemeClr val="lt1"/>
                </a:highlight>
              </a:rPr>
              <a:t>happy(x)</a:t>
            </a:r>
            <a:endParaRPr sz="1800">
              <a:highlight>
                <a:schemeClr val="lt1"/>
              </a:highlight>
            </a:endParaRPr>
          </a:p>
          <a:p>
            <a:pPr marL="457200" marR="25400" lvl="0" indent="-317500" algn="l" rtl="0">
              <a:lnSpc>
                <a:spcPct val="156250"/>
              </a:lnSpc>
              <a:spcBef>
                <a:spcPts val="0"/>
              </a:spcBef>
              <a:spcAft>
                <a:spcPts val="0"/>
              </a:spcAft>
              <a:buSzPts val="1400"/>
              <a:buAutoNum type="arabicPeriod"/>
            </a:pPr>
            <a:r>
              <a:rPr lang="en" sz="1600">
                <a:highlight>
                  <a:schemeClr val="lt1"/>
                </a:highlight>
              </a:rPr>
              <a:t>¬ </a:t>
            </a:r>
            <a:r>
              <a:rPr lang="en" sz="1800">
                <a:highlight>
                  <a:schemeClr val="lt1"/>
                </a:highlight>
              </a:rPr>
              <a:t>happy(y) </a:t>
            </a:r>
            <a:r>
              <a:rPr lang="en">
                <a:highlight>
                  <a:schemeClr val="lt1"/>
                </a:highlight>
              </a:rPr>
              <a:t>V </a:t>
            </a:r>
            <a:r>
              <a:rPr lang="en" sz="1800">
                <a:highlight>
                  <a:schemeClr val="lt1"/>
                </a:highlight>
              </a:rPr>
              <a:t>smile(y)</a:t>
            </a:r>
            <a:endParaRPr sz="1800">
              <a:highlight>
                <a:schemeClr val="lt1"/>
              </a:highlight>
            </a:endParaRPr>
          </a:p>
          <a:p>
            <a:pPr marL="457200" marR="25400" lvl="0" indent="-317500" algn="l" rtl="0">
              <a:lnSpc>
                <a:spcPct val="156250"/>
              </a:lnSpc>
              <a:spcBef>
                <a:spcPts val="0"/>
              </a:spcBef>
              <a:spcAft>
                <a:spcPts val="0"/>
              </a:spcAft>
              <a:buSzPts val="1400"/>
              <a:buAutoNum type="arabicPeriod"/>
            </a:pPr>
            <a:r>
              <a:rPr lang="en" sz="1800">
                <a:highlight>
                  <a:schemeClr val="lt1"/>
                </a:highlight>
              </a:rPr>
              <a:t>graduating(z)</a:t>
            </a:r>
            <a:endParaRPr sz="1800">
              <a:highlight>
                <a:schemeClr val="lt1"/>
              </a:highlight>
            </a:endParaRPr>
          </a:p>
          <a:p>
            <a:pPr marL="457200" marR="25400" lvl="0" indent="-317500" algn="l" rtl="0">
              <a:lnSpc>
                <a:spcPct val="156250"/>
              </a:lnSpc>
              <a:spcBef>
                <a:spcPts val="0"/>
              </a:spcBef>
              <a:spcAft>
                <a:spcPts val="0"/>
              </a:spcAft>
              <a:buSzPts val="1400"/>
              <a:buAutoNum type="arabicPeriod"/>
            </a:pPr>
            <a:r>
              <a:rPr lang="en" sz="1600">
                <a:highlight>
                  <a:schemeClr val="lt1"/>
                </a:highlight>
              </a:rPr>
              <a:t>¬ </a:t>
            </a:r>
            <a:r>
              <a:rPr lang="en" sz="1800">
                <a:highlight>
                  <a:schemeClr val="lt1"/>
                </a:highlight>
              </a:rPr>
              <a:t>smile(w)</a:t>
            </a:r>
            <a:endParaRPr sz="1800">
              <a:highlight>
                <a:schemeClr val="lt1"/>
              </a:highlight>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653"/>
        <p:cNvGrpSpPr/>
        <p:nvPr/>
      </p:nvGrpSpPr>
      <p:grpSpPr>
        <a:xfrm>
          <a:off x="0" y="0"/>
          <a:ext cx="0" cy="0"/>
          <a:chOff x="0" y="0"/>
          <a:chExt cx="0" cy="0"/>
        </a:xfrm>
      </p:grpSpPr>
      <p:sp>
        <p:nvSpPr>
          <p:cNvPr id="654" name="Google Shape;654;p114"/>
          <p:cNvSpPr txBox="1">
            <a:spLocks noGrp="1"/>
          </p:cNvSpPr>
          <p:nvPr>
            <p:ph type="title"/>
          </p:nvPr>
        </p:nvSpPr>
        <p:spPr>
          <a:xfrm>
            <a:off x="60925" y="445025"/>
            <a:ext cx="8964300" cy="707400"/>
          </a:xfrm>
          <a:prstGeom prst="rect">
            <a:avLst/>
          </a:prstGeom>
        </p:spPr>
        <p:txBody>
          <a:bodyPr spcFirstLastPara="1" wrap="square" lIns="91425" tIns="91425" rIns="91425" bIns="91425" anchor="t" anchorCtr="0">
            <a:noAutofit/>
          </a:bodyPr>
          <a:lstStyle/>
          <a:p>
            <a:pPr marL="0" marR="25400" lvl="0" indent="0" algn="l" rtl="0">
              <a:lnSpc>
                <a:spcPct val="156250"/>
              </a:lnSpc>
              <a:spcBef>
                <a:spcPts val="1500"/>
              </a:spcBef>
              <a:spcAft>
                <a:spcPts val="1200"/>
              </a:spcAft>
              <a:buNone/>
            </a:pPr>
            <a:r>
              <a:rPr lang="en" sz="2400">
                <a:highlight>
                  <a:srgbClr val="FFFFFF"/>
                </a:highlight>
              </a:rPr>
              <a:t>Negate the statement which needs to prove (proof by contradiction)</a:t>
            </a:r>
            <a:endParaRPr sz="2400"/>
          </a:p>
        </p:txBody>
      </p:sp>
      <p:sp>
        <p:nvSpPr>
          <p:cNvPr id="655" name="Google Shape;655;p114"/>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2200">
                <a:solidFill>
                  <a:srgbClr val="333333"/>
                </a:solidFill>
                <a:highlight>
                  <a:srgbClr val="FFFFFF"/>
                </a:highlight>
              </a:rPr>
              <a:t>In this statement, we will apply negation to the conclusion statements, which will be written as </a:t>
            </a:r>
            <a:endParaRPr sz="2200">
              <a:solidFill>
                <a:srgbClr val="333333"/>
              </a:solidFill>
              <a:highlight>
                <a:srgbClr val="FFFFFF"/>
              </a:highlight>
            </a:endParaRPr>
          </a:p>
          <a:p>
            <a:pPr marL="0" marR="25400" lvl="0" indent="0" algn="l" rtl="0">
              <a:lnSpc>
                <a:spcPct val="156250"/>
              </a:lnSpc>
              <a:spcBef>
                <a:spcPts val="1200"/>
              </a:spcBef>
              <a:spcAft>
                <a:spcPts val="0"/>
              </a:spcAft>
              <a:buNone/>
            </a:pPr>
            <a:r>
              <a:rPr lang="en" sz="2200">
                <a:highlight>
                  <a:schemeClr val="lt1"/>
                </a:highlight>
              </a:rPr>
              <a:t>¬ smile(w)</a:t>
            </a:r>
            <a:endParaRPr sz="2200">
              <a:solidFill>
                <a:srgbClr val="333333"/>
              </a:solidFill>
              <a:highlight>
                <a:srgbClr val="FFFFFF"/>
              </a:highlight>
            </a:endParaRPr>
          </a:p>
          <a:p>
            <a:pPr marL="457200" lvl="0" indent="-368300" algn="l" rtl="0">
              <a:spcBef>
                <a:spcPts val="0"/>
              </a:spcBef>
              <a:spcAft>
                <a:spcPts val="0"/>
              </a:spcAft>
              <a:buClr>
                <a:srgbClr val="333333"/>
              </a:buClr>
              <a:buSzPts val="2200"/>
              <a:buAutoNum type="arabicPeriod"/>
            </a:pPr>
            <a:r>
              <a:rPr lang="en" sz="2200">
                <a:solidFill>
                  <a:srgbClr val="333333"/>
                </a:solidFill>
                <a:highlight>
                  <a:srgbClr val="FFFFFF"/>
                </a:highlight>
              </a:rPr>
              <a:t>Start with negation</a:t>
            </a:r>
            <a:endParaRPr sz="2200">
              <a:solidFill>
                <a:srgbClr val="333333"/>
              </a:solidFill>
              <a:highlight>
                <a:srgbClr val="FFFFFF"/>
              </a:highlight>
            </a:endParaRPr>
          </a:p>
          <a:p>
            <a:pPr marL="457200" lvl="0" indent="-368300" algn="l" rtl="0">
              <a:spcBef>
                <a:spcPts val="0"/>
              </a:spcBef>
              <a:spcAft>
                <a:spcPts val="0"/>
              </a:spcAft>
              <a:buClr>
                <a:srgbClr val="333333"/>
              </a:buClr>
              <a:buSzPts val="2200"/>
              <a:buAutoNum type="arabicPeriod"/>
            </a:pPr>
            <a:r>
              <a:rPr lang="en" sz="2200">
                <a:solidFill>
                  <a:srgbClr val="333333"/>
                </a:solidFill>
                <a:highlight>
                  <a:srgbClr val="FFFFFF"/>
                </a:highlight>
              </a:rPr>
              <a:t>Find contradicting rules</a:t>
            </a:r>
            <a:endParaRPr sz="2200">
              <a:solidFill>
                <a:srgbClr val="333333"/>
              </a:solidFill>
              <a:highlight>
                <a:srgbClr val="FFFFFF"/>
              </a:highlight>
            </a:endParaRPr>
          </a:p>
          <a:p>
            <a:pPr marL="457200" lvl="0" indent="-368300" algn="l" rtl="0">
              <a:spcBef>
                <a:spcPts val="0"/>
              </a:spcBef>
              <a:spcAft>
                <a:spcPts val="0"/>
              </a:spcAft>
              <a:buClr>
                <a:srgbClr val="333333"/>
              </a:buClr>
              <a:buSzPts val="2200"/>
              <a:buAutoNum type="arabicPeriod"/>
            </a:pPr>
            <a:r>
              <a:rPr lang="en" sz="2200">
                <a:solidFill>
                  <a:srgbClr val="333333"/>
                </a:solidFill>
                <a:highlight>
                  <a:srgbClr val="FFFFFF"/>
                </a:highlight>
              </a:rPr>
              <a:t>Contradiction is proved when it returns NULL</a:t>
            </a:r>
            <a:endParaRPr sz="2200">
              <a:solidFill>
                <a:srgbClr val="333333"/>
              </a:solidFill>
              <a:highlight>
                <a:srgbClr val="FFFFFF"/>
              </a:highlight>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659"/>
        <p:cNvGrpSpPr/>
        <p:nvPr/>
      </p:nvGrpSpPr>
      <p:grpSpPr>
        <a:xfrm>
          <a:off x="0" y="0"/>
          <a:ext cx="0" cy="0"/>
          <a:chOff x="0" y="0"/>
          <a:chExt cx="0" cy="0"/>
        </a:xfrm>
      </p:grpSpPr>
      <p:sp>
        <p:nvSpPr>
          <p:cNvPr id="660" name="Google Shape;660;p115"/>
          <p:cNvSpPr txBox="1">
            <a:spLocks noGrp="1"/>
          </p:cNvSpPr>
          <p:nvPr>
            <p:ph type="title"/>
          </p:nvPr>
        </p:nvSpPr>
        <p:spPr>
          <a:xfrm>
            <a:off x="311700" y="183925"/>
            <a:ext cx="38919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Example</a:t>
            </a:r>
            <a:endParaRPr/>
          </a:p>
        </p:txBody>
      </p:sp>
      <p:sp>
        <p:nvSpPr>
          <p:cNvPr id="661" name="Google Shape;661;p115"/>
          <p:cNvSpPr txBox="1">
            <a:spLocks noGrp="1"/>
          </p:cNvSpPr>
          <p:nvPr>
            <p:ph type="body" idx="1"/>
          </p:nvPr>
        </p:nvSpPr>
        <p:spPr>
          <a:xfrm>
            <a:off x="311700" y="1266175"/>
            <a:ext cx="3999900" cy="3302700"/>
          </a:xfrm>
          <a:prstGeom prst="rect">
            <a:avLst/>
          </a:prstGeom>
        </p:spPr>
        <p:txBody>
          <a:bodyPr spcFirstLastPara="1" wrap="square" lIns="91425" tIns="91425" rIns="91425" bIns="91425" anchor="t" anchorCtr="0">
            <a:normAutofit/>
          </a:bodyPr>
          <a:lstStyle/>
          <a:p>
            <a:pPr marL="457200" marR="25400" lvl="0" indent="-330200" algn="l" rtl="0">
              <a:lnSpc>
                <a:spcPct val="156250"/>
              </a:lnSpc>
              <a:spcBef>
                <a:spcPts val="1500"/>
              </a:spcBef>
              <a:spcAft>
                <a:spcPts val="0"/>
              </a:spcAft>
              <a:buSzPts val="1600"/>
              <a:buAutoNum type="alphaLcPeriod"/>
            </a:pPr>
            <a:r>
              <a:rPr lang="en" sz="1600">
                <a:highlight>
                  <a:srgbClr val="FFFFFF"/>
                </a:highlight>
              </a:rPr>
              <a:t>John likes all kind of food.</a:t>
            </a:r>
            <a:endParaRPr sz="1600">
              <a:highlight>
                <a:srgbClr val="FFFFFF"/>
              </a:highlight>
            </a:endParaRPr>
          </a:p>
          <a:p>
            <a:pPr marL="457200" marR="25400" lvl="0" indent="-330200" algn="l" rtl="0">
              <a:lnSpc>
                <a:spcPct val="156250"/>
              </a:lnSpc>
              <a:spcBef>
                <a:spcPts val="0"/>
              </a:spcBef>
              <a:spcAft>
                <a:spcPts val="0"/>
              </a:spcAft>
              <a:buSzPts val="1600"/>
              <a:buAutoNum type="alphaLcPeriod"/>
            </a:pPr>
            <a:r>
              <a:rPr lang="en" sz="1600">
                <a:highlight>
                  <a:srgbClr val="FFFFFF"/>
                </a:highlight>
              </a:rPr>
              <a:t>Apple and vegetable are food</a:t>
            </a:r>
            <a:endParaRPr sz="1600">
              <a:highlight>
                <a:srgbClr val="FFFFFF"/>
              </a:highlight>
            </a:endParaRPr>
          </a:p>
          <a:p>
            <a:pPr marL="457200" marR="25400" lvl="0" indent="-330200" algn="l" rtl="0">
              <a:lnSpc>
                <a:spcPct val="156250"/>
              </a:lnSpc>
              <a:spcBef>
                <a:spcPts val="0"/>
              </a:spcBef>
              <a:spcAft>
                <a:spcPts val="0"/>
              </a:spcAft>
              <a:buSzPts val="1600"/>
              <a:buAutoNum type="alphaLcPeriod"/>
            </a:pPr>
            <a:r>
              <a:rPr lang="en" sz="1600">
                <a:highlight>
                  <a:srgbClr val="FFFFFF"/>
                </a:highlight>
              </a:rPr>
              <a:t>Anything anyone eats and not killed is food.</a:t>
            </a:r>
            <a:endParaRPr sz="1600">
              <a:highlight>
                <a:srgbClr val="FFFFFF"/>
              </a:highlight>
            </a:endParaRPr>
          </a:p>
          <a:p>
            <a:pPr marL="457200" marR="25400" lvl="0" indent="-330200" algn="l" rtl="0">
              <a:lnSpc>
                <a:spcPct val="156250"/>
              </a:lnSpc>
              <a:spcBef>
                <a:spcPts val="0"/>
              </a:spcBef>
              <a:spcAft>
                <a:spcPts val="0"/>
              </a:spcAft>
              <a:buSzPts val="1600"/>
              <a:buAutoNum type="alphaLcPeriod"/>
            </a:pPr>
            <a:r>
              <a:rPr lang="en" sz="1600">
                <a:highlight>
                  <a:srgbClr val="FFFFFF"/>
                </a:highlight>
              </a:rPr>
              <a:t>Anil eats peanuts and still alive</a:t>
            </a:r>
            <a:endParaRPr sz="1600">
              <a:highlight>
                <a:srgbClr val="FFFFFF"/>
              </a:highlight>
            </a:endParaRPr>
          </a:p>
          <a:p>
            <a:pPr marL="457200" marR="25400" lvl="0" indent="-330200" algn="l" rtl="0">
              <a:lnSpc>
                <a:spcPct val="156250"/>
              </a:lnSpc>
              <a:spcBef>
                <a:spcPts val="0"/>
              </a:spcBef>
              <a:spcAft>
                <a:spcPts val="0"/>
              </a:spcAft>
              <a:buSzPts val="1600"/>
              <a:buAutoNum type="alphaLcPeriod"/>
            </a:pPr>
            <a:r>
              <a:rPr lang="en" sz="1600">
                <a:highlight>
                  <a:srgbClr val="FFFFFF"/>
                </a:highlight>
              </a:rPr>
              <a:t>Harry eats everything that Anil eats.</a:t>
            </a:r>
            <a:endParaRPr sz="1600">
              <a:highlight>
                <a:srgbClr val="FFFFFF"/>
              </a:highlight>
            </a:endParaRPr>
          </a:p>
          <a:p>
            <a:pPr marL="457200" marR="25400" lvl="0" indent="-304800" algn="l" rtl="0">
              <a:lnSpc>
                <a:spcPct val="156250"/>
              </a:lnSpc>
              <a:spcBef>
                <a:spcPts val="0"/>
              </a:spcBef>
              <a:spcAft>
                <a:spcPts val="0"/>
              </a:spcAft>
              <a:buSzPts val="1200"/>
              <a:buFont typeface="Roboto"/>
              <a:buAutoNum type="alphaLcPeriod"/>
            </a:pPr>
            <a:r>
              <a:rPr lang="en" sz="1600">
                <a:highlight>
                  <a:srgbClr val="FFFFFF"/>
                </a:highlight>
              </a:rPr>
              <a:t>John likes peanuts.</a:t>
            </a:r>
            <a:endParaRPr sz="1600"/>
          </a:p>
        </p:txBody>
      </p:sp>
    </p:spTree>
  </p:cSld>
  <p:clrMapOvr>
    <a:masterClrMapping/>
  </p:clrMapOvr>
</p:sld>
</file>

<file path=ppt/theme/theme1.xml><?xml version="1.0" encoding="utf-8"?>
<a:theme xmlns:a="http://schemas.openxmlformats.org/drawingml/2006/main" name="Tropic">
  <a:themeElements>
    <a:clrScheme name="Tropic">
      <a:dk1>
        <a:srgbClr val="A1E8D9"/>
      </a:dk1>
      <a:lt1>
        <a:srgbClr val="FFFFFF"/>
      </a:lt1>
      <a:dk2>
        <a:srgbClr val="695D46"/>
      </a:dk2>
      <a:lt2>
        <a:srgbClr val="B3A77D"/>
      </a:lt2>
      <a:accent1>
        <a:srgbClr val="EF6C00"/>
      </a:accent1>
      <a:accent2>
        <a:srgbClr val="CE93D8"/>
      </a:accent2>
      <a:accent3>
        <a:srgbClr val="4DB6AC"/>
      </a:accent3>
      <a:accent4>
        <a:srgbClr val="FF9800"/>
      </a:accent4>
      <a:accent5>
        <a:srgbClr val="009668"/>
      </a:accent5>
      <a:accent6>
        <a:srgbClr val="EEFF41"/>
      </a:accent6>
      <a:hlink>
        <a:srgbClr val="009668"/>
      </a:hlink>
      <a:folHlink>
        <a:srgbClr val="00966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22FC888FE33A349B41D4CD90A81AD87" ma:contentTypeVersion="4" ma:contentTypeDescription="Create a new document." ma:contentTypeScope="" ma:versionID="b5f7efc47b52f4b913bd131a4df389df">
  <xsd:schema xmlns:xsd="http://www.w3.org/2001/XMLSchema" xmlns:xs="http://www.w3.org/2001/XMLSchema" xmlns:p="http://schemas.microsoft.com/office/2006/metadata/properties" xmlns:ns2="e4f7efb8-cb7e-43b6-9b90-b807d6450c17" targetNamespace="http://schemas.microsoft.com/office/2006/metadata/properties" ma:root="true" ma:fieldsID="2836af00a7e6d42234487084ab7110db" ns2:_="">
    <xsd:import namespace="e4f7efb8-cb7e-43b6-9b90-b807d6450c17"/>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4f7efb8-cb7e-43b6-9b90-b807d6450c1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DB5234A4-127D-420F-AF27-B685F138D60D}"/>
</file>

<file path=customXml/itemProps2.xml><?xml version="1.0" encoding="utf-8"?>
<ds:datastoreItem xmlns:ds="http://schemas.openxmlformats.org/officeDocument/2006/customXml" ds:itemID="{6546A3B4-C046-4E6E-A585-8FE20F94A460}"/>
</file>

<file path=customXml/itemProps3.xml><?xml version="1.0" encoding="utf-8"?>
<ds:datastoreItem xmlns:ds="http://schemas.openxmlformats.org/officeDocument/2006/customXml" ds:itemID="{2D3CF26D-EB91-4E8B-AAD3-E7EABA6B320B}"/>
</file>

<file path=docProps/app.xml><?xml version="1.0" encoding="utf-8"?>
<Properties xmlns="http://schemas.openxmlformats.org/officeDocument/2006/extended-properties" xmlns:vt="http://schemas.openxmlformats.org/officeDocument/2006/docPropsVTypes">
  <TotalTime>6</TotalTime>
  <Words>6807</Words>
  <Application>Microsoft Office PowerPoint</Application>
  <PresentationFormat>On-screen Show (16:9)</PresentationFormat>
  <Paragraphs>726</Paragraphs>
  <Slides>108</Slides>
  <Notes>108</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108</vt:i4>
      </vt:variant>
    </vt:vector>
  </HeadingPairs>
  <TitlesOfParts>
    <vt:vector size="117" baseType="lpstr">
      <vt:lpstr>Arial</vt:lpstr>
      <vt:lpstr>PT Sans Narrow</vt:lpstr>
      <vt:lpstr>Times New Roman</vt:lpstr>
      <vt:lpstr>Inter</vt:lpstr>
      <vt:lpstr>Roboto</vt:lpstr>
      <vt:lpstr>Courier New</vt:lpstr>
      <vt:lpstr>Open Sans</vt:lpstr>
      <vt:lpstr>Garamond</vt:lpstr>
      <vt:lpstr>Tropic</vt:lpstr>
      <vt:lpstr>Unit 3 Knowledge Representation</vt:lpstr>
      <vt:lpstr>Syllabus</vt:lpstr>
      <vt:lpstr>Knowledge </vt:lpstr>
      <vt:lpstr>Types of Knowledge</vt:lpstr>
      <vt:lpstr>Types of Knowledge</vt:lpstr>
      <vt:lpstr>Knowledge Representation</vt:lpstr>
      <vt:lpstr>Knowledge Representation</vt:lpstr>
      <vt:lpstr>Knowledge Representation</vt:lpstr>
      <vt:lpstr>PowerPoint Presentation</vt:lpstr>
      <vt:lpstr>Propositional Logic</vt:lpstr>
      <vt:lpstr>Propositional Logic</vt:lpstr>
      <vt:lpstr>PowerPoint Presentation</vt:lpstr>
      <vt:lpstr>PowerPoint Presentation</vt:lpstr>
      <vt:lpstr>PowerPoint Presentation</vt:lpstr>
      <vt:lpstr>PowerPoint Presentation</vt:lpstr>
      <vt:lpstr>Examples</vt:lpstr>
      <vt:lpstr>Examples</vt:lpstr>
      <vt:lpstr>PowerPoint Presentation</vt:lpstr>
      <vt:lpstr>PowerPoint Presentation</vt:lpstr>
      <vt:lpstr>De Morgan's laws</vt:lpstr>
      <vt:lpstr>Propositional Logic</vt:lpstr>
      <vt:lpstr>Predicate Logic</vt:lpstr>
      <vt:lpstr>Predicate Logic</vt:lpstr>
      <vt:lpstr>First Order Predicate Logic</vt:lpstr>
      <vt:lpstr>PowerPoint Presentation</vt:lpstr>
      <vt:lpstr>PowerPoint Presentation</vt:lpstr>
      <vt:lpstr>PowerPoint Presentation</vt:lpstr>
      <vt:lpstr>PowerPoint Presentation</vt:lpstr>
      <vt:lpstr>PowerPoint Presentation</vt:lpstr>
      <vt:lpstr>Examples</vt:lpstr>
      <vt:lpstr>PowerPoint Presentation</vt:lpstr>
      <vt:lpstr>PowerPoint Presentation</vt:lpstr>
      <vt:lpstr>Examples</vt:lpstr>
      <vt:lpstr>PowerPoint Presentation</vt:lpstr>
      <vt:lpstr>PowerPoint Presentation</vt:lpstr>
      <vt:lpstr>PowerPoint Presentation</vt:lpstr>
      <vt:lpstr>PowerPoint Presentation</vt:lpstr>
      <vt:lpstr>PowerPoint Presentation</vt:lpstr>
      <vt:lpstr>Inference in First Order Logic</vt:lpstr>
      <vt:lpstr>Wumpus World Problem</vt:lpstr>
      <vt:lpstr>PowerPoint Presentation</vt:lpstr>
      <vt:lpstr>Wumpus world problem</vt:lpstr>
      <vt:lpstr>PEAS Description of Wumpus World</vt:lpstr>
      <vt:lpstr>PEAS Description of Wumpus World</vt:lpstr>
      <vt:lpstr>PEAS Description of Wumpus World</vt:lpstr>
      <vt:lpstr>Wumpus World Properties</vt:lpstr>
      <vt:lpstr>Wumpus World Execution</vt:lpstr>
      <vt:lpstr>Solving Wumpus World Using Logic</vt:lpstr>
      <vt:lpstr>PowerPoint Presentation</vt:lpstr>
      <vt:lpstr>Solving Wumpus World using Propositional Logic</vt:lpstr>
      <vt:lpstr>Solving Wumpus World using Propositional Logic</vt:lpstr>
      <vt:lpstr>PowerPoint Presentation</vt:lpstr>
      <vt:lpstr>PowerPoint Presentation</vt:lpstr>
      <vt:lpstr>PowerPoint Presentation</vt:lpstr>
      <vt:lpstr>PowerPoint Presentation</vt:lpstr>
      <vt:lpstr>PowerPoint Presentation</vt:lpstr>
      <vt:lpstr>Forward Chaining and Backward Chaining in AI </vt:lpstr>
      <vt:lpstr>Inference Engine</vt:lpstr>
      <vt:lpstr>PowerPoint Presentation</vt:lpstr>
      <vt:lpstr>Forward Chaining/Reasoning</vt:lpstr>
      <vt:lpstr>Forward Chaining</vt:lpstr>
      <vt:lpstr>PowerPoint Presentation</vt:lpstr>
      <vt:lpstr>Definition of Backward Chaining</vt:lpstr>
      <vt:lpstr>Backward Chaining</vt:lpstr>
      <vt:lpstr>PowerPoint Presentation</vt:lpstr>
      <vt:lpstr>PowerPoint Presentation</vt:lpstr>
      <vt:lpstr>Example of Forward Chaining</vt:lpstr>
      <vt:lpstr>PowerPoint Presentation</vt:lpstr>
      <vt:lpstr>PowerPoint Presentation</vt:lpstr>
      <vt:lpstr>Example of Backward Reasoning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Resolution</vt:lpstr>
      <vt:lpstr>Steps for Resolution</vt:lpstr>
      <vt:lpstr>Example</vt:lpstr>
      <vt:lpstr>PowerPoint Presentation</vt:lpstr>
      <vt:lpstr>Rules for Converting FOL to CNF</vt:lpstr>
      <vt:lpstr>PowerPoint Presentation</vt:lpstr>
      <vt:lpstr>PowerPoint Presentation</vt:lpstr>
      <vt:lpstr>PowerPoint Presentation</vt:lpstr>
      <vt:lpstr>Negate the statement which needs to prove (proof by contradiction)</vt:lpstr>
      <vt:lpstr>Example</vt:lpstr>
      <vt:lpstr>Example</vt:lpstr>
      <vt:lpstr>FOL to CNF Conversion</vt:lpstr>
      <vt:lpstr>Move negation inwards</vt:lpstr>
      <vt:lpstr>Rename/ standardize Variables </vt:lpstr>
      <vt:lpstr>Drop Universal Quantifiers</vt:lpstr>
      <vt:lpstr>Negate the statement which needs to prove (proof by contradiction)</vt:lpstr>
      <vt:lpstr>PowerPoint Presentation</vt:lpstr>
      <vt:lpstr>Explanation of Resolution Graph</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Unit 3 Knowledge Representation</dc:title>
  <cp:lastModifiedBy>Pravin Shrinath (Dr.)</cp:lastModifiedBy>
  <cp:revision>1</cp:revision>
  <dcterms:modified xsi:type="dcterms:W3CDTF">2024-03-28T04:33:29Z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0x010100B22FC888FE33A349B41D4CD90A81AD87</vt:lpwstr>
  </property>
</Properties>
</file>